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3" r:id="rId5"/>
    <p:sldMasterId id="2147483689" r:id="rId6"/>
  </p:sldMasterIdLst>
  <p:notesMasterIdLst>
    <p:notesMasterId r:id="rId65"/>
  </p:notesMasterIdLst>
  <p:sldIdLst>
    <p:sldId id="881" r:id="rId7"/>
    <p:sldId id="1275" r:id="rId8"/>
    <p:sldId id="904" r:id="rId9"/>
    <p:sldId id="905" r:id="rId10"/>
    <p:sldId id="1283" r:id="rId11"/>
    <p:sldId id="909" r:id="rId12"/>
    <p:sldId id="1284" r:id="rId13"/>
    <p:sldId id="906" r:id="rId14"/>
    <p:sldId id="910" r:id="rId15"/>
    <p:sldId id="1285" r:id="rId16"/>
    <p:sldId id="913" r:id="rId17"/>
    <p:sldId id="914" r:id="rId18"/>
    <p:sldId id="1286" r:id="rId19"/>
    <p:sldId id="915" r:id="rId20"/>
    <p:sldId id="1288" r:id="rId21"/>
    <p:sldId id="1287" r:id="rId22"/>
    <p:sldId id="1289" r:id="rId23"/>
    <p:sldId id="1291" r:id="rId24"/>
    <p:sldId id="1292" r:id="rId25"/>
    <p:sldId id="1293" r:id="rId26"/>
    <p:sldId id="1294" r:id="rId27"/>
    <p:sldId id="1295" r:id="rId28"/>
    <p:sldId id="1311" r:id="rId29"/>
    <p:sldId id="1297" r:id="rId30"/>
    <p:sldId id="1298" r:id="rId31"/>
    <p:sldId id="1299" r:id="rId32"/>
    <p:sldId id="1312" r:id="rId33"/>
    <p:sldId id="1290" r:id="rId34"/>
    <p:sldId id="1296" r:id="rId35"/>
    <p:sldId id="441" r:id="rId36"/>
    <p:sldId id="442" r:id="rId37"/>
    <p:sldId id="1300" r:id="rId38"/>
    <p:sldId id="1301" r:id="rId39"/>
    <p:sldId id="440" r:id="rId40"/>
    <p:sldId id="443" r:id="rId41"/>
    <p:sldId id="382" r:id="rId42"/>
    <p:sldId id="384" r:id="rId43"/>
    <p:sldId id="1302" r:id="rId44"/>
    <p:sldId id="1303" r:id="rId45"/>
    <p:sldId id="1304" r:id="rId46"/>
    <p:sldId id="1305" r:id="rId47"/>
    <p:sldId id="1306" r:id="rId48"/>
    <p:sldId id="907" r:id="rId49"/>
    <p:sldId id="916" r:id="rId50"/>
    <p:sldId id="1307" r:id="rId51"/>
    <p:sldId id="1308" r:id="rId52"/>
    <p:sldId id="726" r:id="rId53"/>
    <p:sldId id="858" r:id="rId54"/>
    <p:sldId id="723" r:id="rId55"/>
    <p:sldId id="722" r:id="rId56"/>
    <p:sldId id="724" r:id="rId57"/>
    <p:sldId id="716" r:id="rId58"/>
    <p:sldId id="728" r:id="rId59"/>
    <p:sldId id="908" r:id="rId60"/>
    <p:sldId id="1309" r:id="rId61"/>
    <p:sldId id="917" r:id="rId62"/>
    <p:sldId id="902" r:id="rId63"/>
    <p:sldId id="9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53198-0B2D-4D38-8718-3709A48ACFCF}" v="1011" dt="2023-09-22T14:42:06.0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686" autoAdjust="0"/>
  </p:normalViewPr>
  <p:slideViewPr>
    <p:cSldViewPr snapToGrid="0" snapToObjects="1">
      <p:cViewPr varScale="1">
        <p:scale>
          <a:sx n="86" d="100"/>
          <a:sy n="86" d="100"/>
        </p:scale>
        <p:origin x="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boza-Salerno, Gia" userId="9b623e98-14e8-48e8-ab26-76a41cddf137" providerId="ADAL" clId="{5A953198-0B2D-4D38-8718-3709A48ACFCF}"/>
    <pc:docChg chg="undo redo custSel addSld delSld modSld sldOrd">
      <pc:chgData name="Barboza-Salerno, Gia" userId="9b623e98-14e8-48e8-ab26-76a41cddf137" providerId="ADAL" clId="{5A953198-0B2D-4D38-8718-3709A48ACFCF}" dt="2023-09-22T14:52:17.059" v="3395" actId="47"/>
      <pc:docMkLst>
        <pc:docMk/>
      </pc:docMkLst>
      <pc:sldChg chg="addSp modSp mod modAnim">
        <pc:chgData name="Barboza-Salerno, Gia" userId="9b623e98-14e8-48e8-ab26-76a41cddf137" providerId="ADAL" clId="{5A953198-0B2D-4D38-8718-3709A48ACFCF}" dt="2023-09-22T14:14:07.700" v="2740"/>
        <pc:sldMkLst>
          <pc:docMk/>
          <pc:sldMk cId="4091386904" sldId="382"/>
        </pc:sldMkLst>
        <pc:spChg chg="add mod">
          <ac:chgData name="Barboza-Salerno, Gia" userId="9b623e98-14e8-48e8-ab26-76a41cddf137" providerId="ADAL" clId="{5A953198-0B2D-4D38-8718-3709A48ACFCF}" dt="2023-09-22T14:14:05.139" v="2739" actId="1076"/>
          <ac:spMkLst>
            <pc:docMk/>
            <pc:sldMk cId="4091386904" sldId="382"/>
            <ac:spMk id="2" creationId="{97BA43AD-217C-B72A-E2BB-F58F01FF2A60}"/>
          </ac:spMkLst>
        </pc:spChg>
      </pc:sldChg>
      <pc:sldChg chg="del ord">
        <pc:chgData name="Barboza-Salerno, Gia" userId="9b623e98-14e8-48e8-ab26-76a41cddf137" providerId="ADAL" clId="{5A953198-0B2D-4D38-8718-3709A48ACFCF}" dt="2023-09-22T14:11:54.816" v="2574" actId="47"/>
        <pc:sldMkLst>
          <pc:docMk/>
          <pc:sldMk cId="92412936" sldId="405"/>
        </pc:sldMkLst>
      </pc:sldChg>
      <pc:sldChg chg="modSp mod">
        <pc:chgData name="Barboza-Salerno, Gia" userId="9b623e98-14e8-48e8-ab26-76a41cddf137" providerId="ADAL" clId="{5A953198-0B2D-4D38-8718-3709A48ACFCF}" dt="2023-09-22T14:10:49.011" v="2571" actId="20577"/>
        <pc:sldMkLst>
          <pc:docMk/>
          <pc:sldMk cId="2873449024" sldId="442"/>
        </pc:sldMkLst>
        <pc:spChg chg="mod">
          <ac:chgData name="Barboza-Salerno, Gia" userId="9b623e98-14e8-48e8-ab26-76a41cddf137" providerId="ADAL" clId="{5A953198-0B2D-4D38-8718-3709A48ACFCF}" dt="2023-09-22T14:10:49.011" v="2571" actId="20577"/>
          <ac:spMkLst>
            <pc:docMk/>
            <pc:sldMk cId="2873449024" sldId="442"/>
            <ac:spMk id="2" creationId="{00000000-0000-0000-0000-000000000000}"/>
          </ac:spMkLst>
        </pc:spChg>
        <pc:spChg chg="mod">
          <ac:chgData name="Barboza-Salerno, Gia" userId="9b623e98-14e8-48e8-ab26-76a41cddf137" providerId="ADAL" clId="{5A953198-0B2D-4D38-8718-3709A48ACFCF}" dt="2023-09-22T14:10:35.205" v="2536" actId="20577"/>
          <ac:spMkLst>
            <pc:docMk/>
            <pc:sldMk cId="2873449024" sldId="442"/>
            <ac:spMk id="3" creationId="{00000000-0000-0000-0000-000000000000}"/>
          </ac:spMkLst>
        </pc:spChg>
      </pc:sldChg>
      <pc:sldChg chg="modSp mod">
        <pc:chgData name="Barboza-Salerno, Gia" userId="9b623e98-14e8-48e8-ab26-76a41cddf137" providerId="ADAL" clId="{5A953198-0B2D-4D38-8718-3709A48ACFCF}" dt="2023-09-22T14:12:49.545" v="2615" actId="20577"/>
        <pc:sldMkLst>
          <pc:docMk/>
          <pc:sldMk cId="1742012892" sldId="443"/>
        </pc:sldMkLst>
        <pc:spChg chg="mod">
          <ac:chgData name="Barboza-Salerno, Gia" userId="9b623e98-14e8-48e8-ab26-76a41cddf137" providerId="ADAL" clId="{5A953198-0B2D-4D38-8718-3709A48ACFCF}" dt="2023-09-22T14:12:49.545" v="2615" actId="20577"/>
          <ac:spMkLst>
            <pc:docMk/>
            <pc:sldMk cId="1742012892" sldId="443"/>
            <ac:spMk id="2" creationId="{00000000-0000-0000-0000-000000000000}"/>
          </ac:spMkLst>
        </pc:spChg>
        <pc:spChg chg="mod">
          <ac:chgData name="Barboza-Salerno, Gia" userId="9b623e98-14e8-48e8-ab26-76a41cddf137" providerId="ADAL" clId="{5A953198-0B2D-4D38-8718-3709A48ACFCF}" dt="2023-09-22T14:12:31.325" v="2608" actId="20577"/>
          <ac:spMkLst>
            <pc:docMk/>
            <pc:sldMk cId="1742012892" sldId="443"/>
            <ac:spMk id="3" creationId="{00000000-0000-0000-0000-000000000000}"/>
          </ac:spMkLst>
        </pc:spChg>
      </pc:sldChg>
      <pc:sldChg chg="modSp mod">
        <pc:chgData name="Barboza-Salerno, Gia" userId="9b623e98-14e8-48e8-ab26-76a41cddf137" providerId="ADAL" clId="{5A953198-0B2D-4D38-8718-3709A48ACFCF}" dt="2023-09-22T14:20:56.717" v="2822" actId="20577"/>
        <pc:sldMkLst>
          <pc:docMk/>
          <pc:sldMk cId="3644663464" sldId="716"/>
        </pc:sldMkLst>
        <pc:spChg chg="mod">
          <ac:chgData name="Barboza-Salerno, Gia" userId="9b623e98-14e8-48e8-ab26-76a41cddf137" providerId="ADAL" clId="{5A953198-0B2D-4D38-8718-3709A48ACFCF}" dt="2023-09-22T14:20:56.717" v="2822" actId="20577"/>
          <ac:spMkLst>
            <pc:docMk/>
            <pc:sldMk cId="3644663464" sldId="716"/>
            <ac:spMk id="3" creationId="{DD6CD790-292C-4DE9-A216-6D21BA8E9E89}"/>
          </ac:spMkLst>
        </pc:spChg>
      </pc:sldChg>
      <pc:sldChg chg="modSp mod">
        <pc:chgData name="Barboza-Salerno, Gia" userId="9b623e98-14e8-48e8-ab26-76a41cddf137" providerId="ADAL" clId="{5A953198-0B2D-4D38-8718-3709A48ACFCF}" dt="2023-09-22T14:18:31.061" v="2747" actId="113"/>
        <pc:sldMkLst>
          <pc:docMk/>
          <pc:sldMk cId="1030785735" sldId="726"/>
        </pc:sldMkLst>
        <pc:spChg chg="mod">
          <ac:chgData name="Barboza-Salerno, Gia" userId="9b623e98-14e8-48e8-ab26-76a41cddf137" providerId="ADAL" clId="{5A953198-0B2D-4D38-8718-3709A48ACFCF}" dt="2023-09-22T14:18:31.061" v="2747" actId="113"/>
          <ac:spMkLst>
            <pc:docMk/>
            <pc:sldMk cId="1030785735" sldId="726"/>
            <ac:spMk id="2" creationId="{700CBF1E-B38D-2889-403F-8FA47B9D58F5}"/>
          </ac:spMkLst>
        </pc:spChg>
        <pc:spChg chg="mod">
          <ac:chgData name="Barboza-Salerno, Gia" userId="9b623e98-14e8-48e8-ab26-76a41cddf137" providerId="ADAL" clId="{5A953198-0B2D-4D38-8718-3709A48ACFCF}" dt="2023-09-22T14:18:06.518" v="2743" actId="403"/>
          <ac:spMkLst>
            <pc:docMk/>
            <pc:sldMk cId="1030785735" sldId="726"/>
            <ac:spMk id="4" creationId="{61DA9FBC-E25C-314E-A4C7-2854BB41DF05}"/>
          </ac:spMkLst>
        </pc:spChg>
        <pc:graphicFrameChg chg="modGraphic">
          <ac:chgData name="Barboza-Salerno, Gia" userId="9b623e98-14e8-48e8-ab26-76a41cddf137" providerId="ADAL" clId="{5A953198-0B2D-4D38-8718-3709A48ACFCF}" dt="2023-09-22T14:18:14.086" v="2744" actId="2711"/>
          <ac:graphicFrameMkLst>
            <pc:docMk/>
            <pc:sldMk cId="1030785735" sldId="726"/>
            <ac:graphicFrameMk id="10" creationId="{C17DDD70-DC10-4102-95A8-346B47B64645}"/>
          </ac:graphicFrameMkLst>
        </pc:graphicFrameChg>
      </pc:sldChg>
      <pc:sldChg chg="addSp modSp mod modAnim">
        <pc:chgData name="Barboza-Salerno, Gia" userId="9b623e98-14e8-48e8-ab26-76a41cddf137" providerId="ADAL" clId="{5A953198-0B2D-4D38-8718-3709A48ACFCF}" dt="2023-09-22T14:20:04.564" v="2770"/>
        <pc:sldMkLst>
          <pc:docMk/>
          <pc:sldMk cId="3210172203" sldId="858"/>
        </pc:sldMkLst>
        <pc:spChg chg="mod">
          <ac:chgData name="Barboza-Salerno, Gia" userId="9b623e98-14e8-48e8-ab26-76a41cddf137" providerId="ADAL" clId="{5A953198-0B2D-4D38-8718-3709A48ACFCF}" dt="2023-09-22T14:19:42.318" v="2765" actId="1076"/>
          <ac:spMkLst>
            <pc:docMk/>
            <pc:sldMk cId="3210172203" sldId="858"/>
            <ac:spMk id="5" creationId="{79AC6987-C2D5-B544-9643-CC29A887BD3B}"/>
          </ac:spMkLst>
        </pc:spChg>
        <pc:spChg chg="mod">
          <ac:chgData name="Barboza-Salerno, Gia" userId="9b623e98-14e8-48e8-ab26-76a41cddf137" providerId="ADAL" clId="{5A953198-0B2D-4D38-8718-3709A48ACFCF}" dt="2023-09-22T14:20:00.587" v="2769" actId="404"/>
          <ac:spMkLst>
            <pc:docMk/>
            <pc:sldMk cId="3210172203" sldId="858"/>
            <ac:spMk id="7" creationId="{526E8930-E6BB-EA35-8D7A-6AEA9129E7F6}"/>
          </ac:spMkLst>
        </pc:spChg>
        <pc:spChg chg="add mod">
          <ac:chgData name="Barboza-Salerno, Gia" userId="9b623e98-14e8-48e8-ab26-76a41cddf137" providerId="ADAL" clId="{5A953198-0B2D-4D38-8718-3709A48ACFCF}" dt="2023-09-22T14:19:12.379" v="2751" actId="5793"/>
          <ac:spMkLst>
            <pc:docMk/>
            <pc:sldMk cId="3210172203" sldId="858"/>
            <ac:spMk id="8" creationId="{65F02F60-D473-E9D4-C54F-1679C7B80F67}"/>
          </ac:spMkLst>
        </pc:spChg>
        <pc:spChg chg="add mod">
          <ac:chgData name="Barboza-Salerno, Gia" userId="9b623e98-14e8-48e8-ab26-76a41cddf137" providerId="ADAL" clId="{5A953198-0B2D-4D38-8718-3709A48ACFCF}" dt="2023-09-22T14:19:23.230" v="2754" actId="1076"/>
          <ac:spMkLst>
            <pc:docMk/>
            <pc:sldMk cId="3210172203" sldId="858"/>
            <ac:spMk id="10" creationId="{684A0BC6-6732-F05C-AC6A-C5C1F104EDF0}"/>
          </ac:spMkLst>
        </pc:spChg>
        <pc:picChg chg="mod">
          <ac:chgData name="Barboza-Salerno, Gia" userId="9b623e98-14e8-48e8-ab26-76a41cddf137" providerId="ADAL" clId="{5A953198-0B2D-4D38-8718-3709A48ACFCF}" dt="2023-09-22T14:19:39.541" v="2764" actId="1076"/>
          <ac:picMkLst>
            <pc:docMk/>
            <pc:sldMk cId="3210172203" sldId="858"/>
            <ac:picMk id="4" creationId="{408E0BE8-360E-6645-976B-595488B76B37}"/>
          </ac:picMkLst>
        </pc:picChg>
      </pc:sldChg>
      <pc:sldChg chg="modSp mod">
        <pc:chgData name="Barboza-Salerno, Gia" userId="9b623e98-14e8-48e8-ab26-76a41cddf137" providerId="ADAL" clId="{5A953198-0B2D-4D38-8718-3709A48ACFCF}" dt="2023-09-22T12:40:12.534" v="402" actId="115"/>
        <pc:sldMkLst>
          <pc:docMk/>
          <pc:sldMk cId="0" sldId="906"/>
        </pc:sldMkLst>
        <pc:spChg chg="mod">
          <ac:chgData name="Barboza-Salerno, Gia" userId="9b623e98-14e8-48e8-ab26-76a41cddf137" providerId="ADAL" clId="{5A953198-0B2D-4D38-8718-3709A48ACFCF}" dt="2023-09-22T12:40:12.534" v="402" actId="115"/>
          <ac:spMkLst>
            <pc:docMk/>
            <pc:sldMk cId="0" sldId="906"/>
            <ac:spMk id="17" creationId="{00000000-0000-0000-0000-000000000000}"/>
          </ac:spMkLst>
        </pc:spChg>
      </pc:sldChg>
      <pc:sldChg chg="modSp mod ord">
        <pc:chgData name="Barboza-Salerno, Gia" userId="9b623e98-14e8-48e8-ab26-76a41cddf137" providerId="ADAL" clId="{5A953198-0B2D-4D38-8718-3709A48ACFCF}" dt="2023-09-22T12:41:34.648" v="420" actId="20577"/>
        <pc:sldMkLst>
          <pc:docMk/>
          <pc:sldMk cId="0" sldId="909"/>
        </pc:sldMkLst>
        <pc:spChg chg="mod">
          <ac:chgData name="Barboza-Salerno, Gia" userId="9b623e98-14e8-48e8-ab26-76a41cddf137" providerId="ADAL" clId="{5A953198-0B2D-4D38-8718-3709A48ACFCF}" dt="2023-09-22T12:41:34.648" v="420" actId="20577"/>
          <ac:spMkLst>
            <pc:docMk/>
            <pc:sldMk cId="0" sldId="909"/>
            <ac:spMk id="6" creationId="{35537A64-2CC2-C962-015D-3E6141701FD0}"/>
          </ac:spMkLst>
        </pc:spChg>
      </pc:sldChg>
      <pc:sldChg chg="modSp mod">
        <pc:chgData name="Barboza-Salerno, Gia" userId="9b623e98-14e8-48e8-ab26-76a41cddf137" providerId="ADAL" clId="{5A953198-0B2D-4D38-8718-3709A48ACFCF}" dt="2023-09-22T12:53:30.183" v="773" actId="20577"/>
        <pc:sldMkLst>
          <pc:docMk/>
          <pc:sldMk cId="0" sldId="914"/>
        </pc:sldMkLst>
        <pc:spChg chg="mod">
          <ac:chgData name="Barboza-Salerno, Gia" userId="9b623e98-14e8-48e8-ab26-76a41cddf137" providerId="ADAL" clId="{5A953198-0B2D-4D38-8718-3709A48ACFCF}" dt="2023-09-22T12:53:30.183" v="773" actId="20577"/>
          <ac:spMkLst>
            <pc:docMk/>
            <pc:sldMk cId="0" sldId="914"/>
            <ac:spMk id="3" creationId="{00000000-0000-0000-0000-000000000000}"/>
          </ac:spMkLst>
        </pc:spChg>
      </pc:sldChg>
      <pc:sldChg chg="modSp mod">
        <pc:chgData name="Barboza-Salerno, Gia" userId="9b623e98-14e8-48e8-ab26-76a41cddf137" providerId="ADAL" clId="{5A953198-0B2D-4D38-8718-3709A48ACFCF}" dt="2023-09-22T14:22:25.649" v="2833" actId="20577"/>
        <pc:sldMkLst>
          <pc:docMk/>
          <pc:sldMk cId="0" sldId="917"/>
        </pc:sldMkLst>
        <pc:spChg chg="mod">
          <ac:chgData name="Barboza-Salerno, Gia" userId="9b623e98-14e8-48e8-ab26-76a41cddf137" providerId="ADAL" clId="{5A953198-0B2D-4D38-8718-3709A48ACFCF}" dt="2023-09-22T14:22:25.649" v="2833" actId="20577"/>
          <ac:spMkLst>
            <pc:docMk/>
            <pc:sldMk cId="0" sldId="917"/>
            <ac:spMk id="3" creationId="{00000000-0000-0000-0000-000000000000}"/>
          </ac:spMkLst>
        </pc:spChg>
      </pc:sldChg>
      <pc:sldChg chg="modSp mod modAnim">
        <pc:chgData name="Barboza-Salerno, Gia" userId="9b623e98-14e8-48e8-ab26-76a41cddf137" providerId="ADAL" clId="{5A953198-0B2D-4D38-8718-3709A48ACFCF}" dt="2023-09-22T12:41:49.272" v="422" actId="1076"/>
        <pc:sldMkLst>
          <pc:docMk/>
          <pc:sldMk cId="4229385280" sldId="1284"/>
        </pc:sldMkLst>
        <pc:spChg chg="mod">
          <ac:chgData name="Barboza-Salerno, Gia" userId="9b623e98-14e8-48e8-ab26-76a41cddf137" providerId="ADAL" clId="{5A953198-0B2D-4D38-8718-3709A48ACFCF}" dt="2023-09-22T12:37:53.093" v="213" actId="20577"/>
          <ac:spMkLst>
            <pc:docMk/>
            <pc:sldMk cId="4229385280" sldId="1284"/>
            <ac:spMk id="2" creationId="{706AB043-6436-AC9F-3B17-8BAE06948677}"/>
          </ac:spMkLst>
        </pc:spChg>
        <pc:spChg chg="mod">
          <ac:chgData name="Barboza-Salerno, Gia" userId="9b623e98-14e8-48e8-ab26-76a41cddf137" providerId="ADAL" clId="{5A953198-0B2D-4D38-8718-3709A48ACFCF}" dt="2023-09-22T12:41:46.520" v="421" actId="1076"/>
          <ac:spMkLst>
            <pc:docMk/>
            <pc:sldMk cId="4229385280" sldId="1284"/>
            <ac:spMk id="3" creationId="{65FC5E35-87BF-0CFB-7A8C-1788CA37000D}"/>
          </ac:spMkLst>
        </pc:spChg>
        <pc:graphicFrameChg chg="mod">
          <ac:chgData name="Barboza-Salerno, Gia" userId="9b623e98-14e8-48e8-ab26-76a41cddf137" providerId="ADAL" clId="{5A953198-0B2D-4D38-8718-3709A48ACFCF}" dt="2023-09-22T12:41:49.272" v="422" actId="1076"/>
          <ac:graphicFrameMkLst>
            <pc:docMk/>
            <pc:sldMk cId="4229385280" sldId="1284"/>
            <ac:graphicFrameMk id="5" creationId="{944F7B65-E071-4726-83F1-F1205529E2B8}"/>
          </ac:graphicFrameMkLst>
        </pc:graphicFrameChg>
      </pc:sldChg>
      <pc:sldChg chg="addSp modSp mod modAnim">
        <pc:chgData name="Barboza-Salerno, Gia" userId="9b623e98-14e8-48e8-ab26-76a41cddf137" providerId="ADAL" clId="{5A953198-0B2D-4D38-8718-3709A48ACFCF}" dt="2023-09-22T12:51:09.427" v="726"/>
        <pc:sldMkLst>
          <pc:docMk/>
          <pc:sldMk cId="1526049507" sldId="1285"/>
        </pc:sldMkLst>
        <pc:spChg chg="mod">
          <ac:chgData name="Barboza-Salerno, Gia" userId="9b623e98-14e8-48e8-ab26-76a41cddf137" providerId="ADAL" clId="{5A953198-0B2D-4D38-8718-3709A48ACFCF}" dt="2023-09-22T12:42:17.819" v="423" actId="115"/>
          <ac:spMkLst>
            <pc:docMk/>
            <pc:sldMk cId="1526049507" sldId="1285"/>
            <ac:spMk id="3" creationId="{2E2381B7-D0C7-829E-0D32-0FA0F006ED59}"/>
          </ac:spMkLst>
        </pc:spChg>
        <pc:spChg chg="add mod">
          <ac:chgData name="Barboza-Salerno, Gia" userId="9b623e98-14e8-48e8-ab26-76a41cddf137" providerId="ADAL" clId="{5A953198-0B2D-4D38-8718-3709A48ACFCF}" dt="2023-09-22T12:51:07.270" v="725" actId="113"/>
          <ac:spMkLst>
            <pc:docMk/>
            <pc:sldMk cId="1526049507" sldId="1285"/>
            <ac:spMk id="4" creationId="{8FE22C5D-36F9-D30E-DD01-9D3B6914177E}"/>
          </ac:spMkLst>
        </pc:spChg>
        <pc:spChg chg="add mod">
          <ac:chgData name="Barboza-Salerno, Gia" userId="9b623e98-14e8-48e8-ab26-76a41cddf137" providerId="ADAL" clId="{5A953198-0B2D-4D38-8718-3709A48ACFCF}" dt="2023-09-22T12:50:53.650" v="723" actId="1076"/>
          <ac:spMkLst>
            <pc:docMk/>
            <pc:sldMk cId="1526049507" sldId="1285"/>
            <ac:spMk id="5" creationId="{05738254-9769-BBF6-E3F6-4731DB473BBB}"/>
          </ac:spMkLst>
        </pc:spChg>
        <pc:spChg chg="add mod">
          <ac:chgData name="Barboza-Salerno, Gia" userId="9b623e98-14e8-48e8-ab26-76a41cddf137" providerId="ADAL" clId="{5A953198-0B2D-4D38-8718-3709A48ACFCF}" dt="2023-09-22T12:50:49.977" v="722" actId="1076"/>
          <ac:spMkLst>
            <pc:docMk/>
            <pc:sldMk cId="1526049507" sldId="1285"/>
            <ac:spMk id="6" creationId="{60B05D66-C7AE-995B-9443-AFAEBBDA933E}"/>
          </ac:spMkLst>
        </pc:spChg>
        <pc:spChg chg="add mod">
          <ac:chgData name="Barboza-Salerno, Gia" userId="9b623e98-14e8-48e8-ab26-76a41cddf137" providerId="ADAL" clId="{5A953198-0B2D-4D38-8718-3709A48ACFCF}" dt="2023-09-22T12:50:34.671" v="716" actId="1076"/>
          <ac:spMkLst>
            <pc:docMk/>
            <pc:sldMk cId="1526049507" sldId="1285"/>
            <ac:spMk id="7" creationId="{92606971-9873-5EBA-AA15-9DC25D2705FF}"/>
          </ac:spMkLst>
        </pc:spChg>
      </pc:sldChg>
      <pc:sldChg chg="modSp mod modAnim">
        <pc:chgData name="Barboza-Salerno, Gia" userId="9b623e98-14e8-48e8-ab26-76a41cddf137" providerId="ADAL" clId="{5A953198-0B2D-4D38-8718-3709A48ACFCF}" dt="2023-09-22T12:59:17.460" v="819"/>
        <pc:sldMkLst>
          <pc:docMk/>
          <pc:sldMk cId="3890693091" sldId="1287"/>
        </pc:sldMkLst>
        <pc:spChg chg="mod">
          <ac:chgData name="Barboza-Salerno, Gia" userId="9b623e98-14e8-48e8-ab26-76a41cddf137" providerId="ADAL" clId="{5A953198-0B2D-4D38-8718-3709A48ACFCF}" dt="2023-09-22T12:59:15.028" v="818" actId="1076"/>
          <ac:spMkLst>
            <pc:docMk/>
            <pc:sldMk cId="3890693091" sldId="1287"/>
            <ac:spMk id="6" creationId="{71B8A11C-8C13-D935-312E-C00223526177}"/>
          </ac:spMkLst>
        </pc:spChg>
        <pc:spChg chg="mod">
          <ac:chgData name="Barboza-Salerno, Gia" userId="9b623e98-14e8-48e8-ab26-76a41cddf137" providerId="ADAL" clId="{5A953198-0B2D-4D38-8718-3709A48ACFCF}" dt="2023-09-22T12:59:15.028" v="818" actId="1076"/>
          <ac:spMkLst>
            <pc:docMk/>
            <pc:sldMk cId="3890693091" sldId="1287"/>
            <ac:spMk id="8" creationId="{55CF9009-AD6E-6640-E57F-B0454E6227E6}"/>
          </ac:spMkLst>
        </pc:spChg>
      </pc:sldChg>
      <pc:sldChg chg="addSp delSp modSp mod modAnim">
        <pc:chgData name="Barboza-Salerno, Gia" userId="9b623e98-14e8-48e8-ab26-76a41cddf137" providerId="ADAL" clId="{5A953198-0B2D-4D38-8718-3709A48ACFCF}" dt="2023-09-22T12:58:31.213" v="806" actId="20577"/>
        <pc:sldMkLst>
          <pc:docMk/>
          <pc:sldMk cId="3491110909" sldId="1288"/>
        </pc:sldMkLst>
        <pc:spChg chg="mod">
          <ac:chgData name="Barboza-Salerno, Gia" userId="9b623e98-14e8-48e8-ab26-76a41cddf137" providerId="ADAL" clId="{5A953198-0B2D-4D38-8718-3709A48ACFCF}" dt="2023-09-22T12:58:31.213" v="806" actId="20577"/>
          <ac:spMkLst>
            <pc:docMk/>
            <pc:sldMk cId="3491110909" sldId="1288"/>
            <ac:spMk id="2" creationId="{CD94E153-1ADA-CBC3-FE07-F5BF63EFAC2E}"/>
          </ac:spMkLst>
        </pc:spChg>
        <pc:spChg chg="mod">
          <ac:chgData name="Barboza-Salerno, Gia" userId="9b623e98-14e8-48e8-ab26-76a41cddf137" providerId="ADAL" clId="{5A953198-0B2D-4D38-8718-3709A48ACFCF}" dt="2023-09-22T12:54:50.103" v="791" actId="403"/>
          <ac:spMkLst>
            <pc:docMk/>
            <pc:sldMk cId="3491110909" sldId="1288"/>
            <ac:spMk id="3" creationId="{C41385FE-84ED-8C52-988A-E564D7F642CF}"/>
          </ac:spMkLst>
        </pc:spChg>
        <pc:spChg chg="add del">
          <ac:chgData name="Barboza-Salerno, Gia" userId="9b623e98-14e8-48e8-ab26-76a41cddf137" providerId="ADAL" clId="{5A953198-0B2D-4D38-8718-3709A48ACFCF}" dt="2023-09-22T12:54:04.998" v="776" actId="22"/>
          <ac:spMkLst>
            <pc:docMk/>
            <pc:sldMk cId="3491110909" sldId="1288"/>
            <ac:spMk id="5" creationId="{45DC3700-5503-4925-E439-8D3C665B9B3E}"/>
          </ac:spMkLst>
        </pc:spChg>
        <pc:spChg chg="add mod">
          <ac:chgData name="Barboza-Salerno, Gia" userId="9b623e98-14e8-48e8-ab26-76a41cddf137" providerId="ADAL" clId="{5A953198-0B2D-4D38-8718-3709A48ACFCF}" dt="2023-09-22T12:54:29.634" v="787" actId="1076"/>
          <ac:spMkLst>
            <pc:docMk/>
            <pc:sldMk cId="3491110909" sldId="1288"/>
            <ac:spMk id="7" creationId="{1261E048-2FAD-748E-9578-176DF8A31147}"/>
          </ac:spMkLst>
        </pc:spChg>
      </pc:sldChg>
      <pc:sldChg chg="addSp delSp modSp del mod">
        <pc:chgData name="Barboza-Salerno, Gia" userId="9b623e98-14e8-48e8-ab26-76a41cddf137" providerId="ADAL" clId="{5A953198-0B2D-4D38-8718-3709A48ACFCF}" dt="2023-09-22T13:09:20.760" v="1085" actId="2696"/>
        <pc:sldMkLst>
          <pc:docMk/>
          <pc:sldMk cId="1729620550" sldId="1290"/>
        </pc:sldMkLst>
        <pc:spChg chg="mod">
          <ac:chgData name="Barboza-Salerno, Gia" userId="9b623e98-14e8-48e8-ab26-76a41cddf137" providerId="ADAL" clId="{5A953198-0B2D-4D38-8718-3709A48ACFCF}" dt="2023-09-22T13:01:50.041" v="826" actId="20577"/>
          <ac:spMkLst>
            <pc:docMk/>
            <pc:sldMk cId="1729620550" sldId="1290"/>
            <ac:spMk id="2" creationId="{E3333D45-0317-5763-7E7A-A8C6CEA17BA9}"/>
          </ac:spMkLst>
        </pc:spChg>
        <pc:spChg chg="mod">
          <ac:chgData name="Barboza-Salerno, Gia" userId="9b623e98-14e8-48e8-ab26-76a41cddf137" providerId="ADAL" clId="{5A953198-0B2D-4D38-8718-3709A48ACFCF}" dt="2023-09-22T13:05:52.542" v="1082" actId="20577"/>
          <ac:spMkLst>
            <pc:docMk/>
            <pc:sldMk cId="1729620550" sldId="1290"/>
            <ac:spMk id="3" creationId="{BEC550E1-B0BB-DDE4-D80E-671BD44B2E12}"/>
          </ac:spMkLst>
        </pc:spChg>
        <pc:spChg chg="add del">
          <ac:chgData name="Barboza-Salerno, Gia" userId="9b623e98-14e8-48e8-ab26-76a41cddf137" providerId="ADAL" clId="{5A953198-0B2D-4D38-8718-3709A48ACFCF}" dt="2023-09-22T13:04:06.524" v="831" actId="22"/>
          <ac:spMkLst>
            <pc:docMk/>
            <pc:sldMk cId="1729620550" sldId="1290"/>
            <ac:spMk id="5" creationId="{4E5CB7C7-97EA-8EBE-F5A6-E1163C9030D9}"/>
          </ac:spMkLst>
        </pc:spChg>
        <pc:spChg chg="add mod">
          <ac:chgData name="Barboza-Salerno, Gia" userId="9b623e98-14e8-48e8-ab26-76a41cddf137" providerId="ADAL" clId="{5A953198-0B2D-4D38-8718-3709A48ACFCF}" dt="2023-09-22T13:05:49.785" v="1081" actId="1076"/>
          <ac:spMkLst>
            <pc:docMk/>
            <pc:sldMk cId="1729620550" sldId="1290"/>
            <ac:spMk id="7" creationId="{2F268657-4BAC-5D71-A2A8-43663B8AA0C1}"/>
          </ac:spMkLst>
        </pc:spChg>
      </pc:sldChg>
      <pc:sldChg chg="addSp delSp modSp add mod ord">
        <pc:chgData name="Barboza-Salerno, Gia" userId="9b623e98-14e8-48e8-ab26-76a41cddf137" providerId="ADAL" clId="{5A953198-0B2D-4D38-8718-3709A48ACFCF}" dt="2023-09-22T13:58:15.619" v="2388" actId="22"/>
        <pc:sldMkLst>
          <pc:docMk/>
          <pc:sldMk cId="3908377283" sldId="1290"/>
        </pc:sldMkLst>
        <pc:spChg chg="add del mod">
          <ac:chgData name="Barboza-Salerno, Gia" userId="9b623e98-14e8-48e8-ab26-76a41cddf137" providerId="ADAL" clId="{5A953198-0B2D-4D38-8718-3709A48ACFCF}" dt="2023-09-22T13:58:15.619" v="2388" actId="22"/>
          <ac:spMkLst>
            <pc:docMk/>
            <pc:sldMk cId="3908377283" sldId="1290"/>
            <ac:spMk id="5" creationId="{71DC66E7-821E-7398-2841-8FF09DE61E13}"/>
          </ac:spMkLst>
        </pc:spChg>
      </pc:sldChg>
      <pc:sldChg chg="addSp delSp modSp mod modAnim">
        <pc:chgData name="Barboza-Salerno, Gia" userId="9b623e98-14e8-48e8-ab26-76a41cddf137" providerId="ADAL" clId="{5A953198-0B2D-4D38-8718-3709A48ACFCF}" dt="2023-09-22T13:46:56.088" v="1810" actId="20577"/>
        <pc:sldMkLst>
          <pc:docMk/>
          <pc:sldMk cId="1430168361" sldId="1293"/>
        </pc:sldMkLst>
        <pc:spChg chg="mod">
          <ac:chgData name="Barboza-Salerno, Gia" userId="9b623e98-14e8-48e8-ab26-76a41cddf137" providerId="ADAL" clId="{5A953198-0B2D-4D38-8718-3709A48ACFCF}" dt="2023-09-22T13:09:37.445" v="1099" actId="20577"/>
          <ac:spMkLst>
            <pc:docMk/>
            <pc:sldMk cId="1430168361" sldId="1293"/>
            <ac:spMk id="2" creationId="{F2597333-C2DC-3B7F-FEAC-097FAC9D5965}"/>
          </ac:spMkLst>
        </pc:spChg>
        <pc:spChg chg="mod">
          <ac:chgData name="Barboza-Salerno, Gia" userId="9b623e98-14e8-48e8-ab26-76a41cddf137" providerId="ADAL" clId="{5A953198-0B2D-4D38-8718-3709A48ACFCF}" dt="2023-09-22T13:46:56.088" v="1810" actId="20577"/>
          <ac:spMkLst>
            <pc:docMk/>
            <pc:sldMk cId="1430168361" sldId="1293"/>
            <ac:spMk id="3" creationId="{50E127B7-9399-C864-BA61-195AB6F47BDE}"/>
          </ac:spMkLst>
        </pc:spChg>
        <pc:spChg chg="mod">
          <ac:chgData name="Barboza-Salerno, Gia" userId="9b623e98-14e8-48e8-ab26-76a41cddf137" providerId="ADAL" clId="{5A953198-0B2D-4D38-8718-3709A48ACFCF}" dt="2023-09-22T13:11:18.451" v="1129" actId="1076"/>
          <ac:spMkLst>
            <pc:docMk/>
            <pc:sldMk cId="1430168361" sldId="1293"/>
            <ac:spMk id="4" creationId="{632AEF7B-B4AA-5872-E060-615873002977}"/>
          </ac:spMkLst>
        </pc:spChg>
        <pc:spChg chg="mod">
          <ac:chgData name="Barboza-Salerno, Gia" userId="9b623e98-14e8-48e8-ab26-76a41cddf137" providerId="ADAL" clId="{5A953198-0B2D-4D38-8718-3709A48ACFCF}" dt="2023-09-22T13:11:24.027" v="1131" actId="1076"/>
          <ac:spMkLst>
            <pc:docMk/>
            <pc:sldMk cId="1430168361" sldId="1293"/>
            <ac:spMk id="5" creationId="{B0ECCEBF-D492-32DB-A3D8-EDD5B26C67AB}"/>
          </ac:spMkLst>
        </pc:spChg>
        <pc:spChg chg="add mod">
          <ac:chgData name="Barboza-Salerno, Gia" userId="9b623e98-14e8-48e8-ab26-76a41cddf137" providerId="ADAL" clId="{5A953198-0B2D-4D38-8718-3709A48ACFCF}" dt="2023-09-22T13:11:54.472" v="1185" actId="1076"/>
          <ac:spMkLst>
            <pc:docMk/>
            <pc:sldMk cId="1430168361" sldId="1293"/>
            <ac:spMk id="6" creationId="{EE997BEA-463D-84A7-9248-5C28671EE321}"/>
          </ac:spMkLst>
        </pc:spChg>
        <pc:spChg chg="mod">
          <ac:chgData name="Barboza-Salerno, Gia" userId="9b623e98-14e8-48e8-ab26-76a41cddf137" providerId="ADAL" clId="{5A953198-0B2D-4D38-8718-3709A48ACFCF}" dt="2023-09-22T13:11:21.755" v="1130" actId="1076"/>
          <ac:spMkLst>
            <pc:docMk/>
            <pc:sldMk cId="1430168361" sldId="1293"/>
            <ac:spMk id="7" creationId="{9C023BCC-4927-AD1E-7304-DD3324AC24CB}"/>
          </ac:spMkLst>
        </pc:spChg>
        <pc:spChg chg="add mod">
          <ac:chgData name="Barboza-Salerno, Gia" userId="9b623e98-14e8-48e8-ab26-76a41cddf137" providerId="ADAL" clId="{5A953198-0B2D-4D38-8718-3709A48ACFCF}" dt="2023-09-22T13:11:54.472" v="1185" actId="1076"/>
          <ac:spMkLst>
            <pc:docMk/>
            <pc:sldMk cId="1430168361" sldId="1293"/>
            <ac:spMk id="8" creationId="{64D4B963-CB52-DD39-0122-12F18F699AA0}"/>
          </ac:spMkLst>
        </pc:spChg>
        <pc:spChg chg="add del mod">
          <ac:chgData name="Barboza-Salerno, Gia" userId="9b623e98-14e8-48e8-ab26-76a41cddf137" providerId="ADAL" clId="{5A953198-0B2D-4D38-8718-3709A48ACFCF}" dt="2023-09-22T13:11:29.295" v="1133"/>
          <ac:spMkLst>
            <pc:docMk/>
            <pc:sldMk cId="1430168361" sldId="1293"/>
            <ac:spMk id="9" creationId="{F77C6F84-E79D-8213-D4E2-024B72CD825B}"/>
          </ac:spMkLst>
        </pc:spChg>
        <pc:spChg chg="add mod">
          <ac:chgData name="Barboza-Salerno, Gia" userId="9b623e98-14e8-48e8-ab26-76a41cddf137" providerId="ADAL" clId="{5A953198-0B2D-4D38-8718-3709A48ACFCF}" dt="2023-09-22T13:11:57.593" v="1186" actId="1076"/>
          <ac:spMkLst>
            <pc:docMk/>
            <pc:sldMk cId="1430168361" sldId="1293"/>
            <ac:spMk id="10" creationId="{F0CACE6F-AB85-E8EC-2539-1633CDDFA09C}"/>
          </ac:spMkLst>
        </pc:spChg>
      </pc:sldChg>
      <pc:sldChg chg="modSp mod ord">
        <pc:chgData name="Barboza-Salerno, Gia" userId="9b623e98-14e8-48e8-ab26-76a41cddf137" providerId="ADAL" clId="{5A953198-0B2D-4D38-8718-3709A48ACFCF}" dt="2023-09-22T13:49:02.881" v="2055" actId="20577"/>
        <pc:sldMkLst>
          <pc:docMk/>
          <pc:sldMk cId="926660821" sldId="1294"/>
        </pc:sldMkLst>
        <pc:spChg chg="mod">
          <ac:chgData name="Barboza-Salerno, Gia" userId="9b623e98-14e8-48e8-ab26-76a41cddf137" providerId="ADAL" clId="{5A953198-0B2D-4D38-8718-3709A48ACFCF}" dt="2023-09-22T13:49:02.881" v="2055" actId="20577"/>
          <ac:spMkLst>
            <pc:docMk/>
            <pc:sldMk cId="926660821" sldId="1294"/>
            <ac:spMk id="3" creationId="{93D97F90-F410-F8C8-292D-A5C818E46811}"/>
          </ac:spMkLst>
        </pc:spChg>
      </pc:sldChg>
      <pc:sldChg chg="addSp modSp mod ord">
        <pc:chgData name="Barboza-Salerno, Gia" userId="9b623e98-14e8-48e8-ab26-76a41cddf137" providerId="ADAL" clId="{5A953198-0B2D-4D38-8718-3709A48ACFCF}" dt="2023-09-22T14:04:48.235" v="2492" actId="20577"/>
        <pc:sldMkLst>
          <pc:docMk/>
          <pc:sldMk cId="3893617743" sldId="1295"/>
        </pc:sldMkLst>
        <pc:spChg chg="add mod">
          <ac:chgData name="Barboza-Salerno, Gia" userId="9b623e98-14e8-48e8-ab26-76a41cddf137" providerId="ADAL" clId="{5A953198-0B2D-4D38-8718-3709A48ACFCF}" dt="2023-09-22T14:04:48.235" v="2492" actId="20577"/>
          <ac:spMkLst>
            <pc:docMk/>
            <pc:sldMk cId="3893617743" sldId="1295"/>
            <ac:spMk id="5" creationId="{FFA70368-E318-516B-2BAF-F7871422D0FD}"/>
          </ac:spMkLst>
        </pc:spChg>
        <pc:spChg chg="mod">
          <ac:chgData name="Barboza-Salerno, Gia" userId="9b623e98-14e8-48e8-ab26-76a41cddf137" providerId="ADAL" clId="{5A953198-0B2D-4D38-8718-3709A48ACFCF}" dt="2023-09-22T13:49:50.067" v="2056" actId="1076"/>
          <ac:spMkLst>
            <pc:docMk/>
            <pc:sldMk cId="3893617743" sldId="1295"/>
            <ac:spMk id="6" creationId="{6F802C41-79C0-2A54-BBCA-2AE6F6A9680B}"/>
          </ac:spMkLst>
        </pc:spChg>
        <pc:spChg chg="mod">
          <ac:chgData name="Barboza-Salerno, Gia" userId="9b623e98-14e8-48e8-ab26-76a41cddf137" providerId="ADAL" clId="{5A953198-0B2D-4D38-8718-3709A48ACFCF}" dt="2023-09-22T13:49:53.684" v="2057" actId="1076"/>
          <ac:spMkLst>
            <pc:docMk/>
            <pc:sldMk cId="3893617743" sldId="1295"/>
            <ac:spMk id="7" creationId="{3D7A39AE-0844-825E-FD74-7C75DF74C309}"/>
          </ac:spMkLst>
        </pc:spChg>
      </pc:sldChg>
      <pc:sldChg chg="del">
        <pc:chgData name="Barboza-Salerno, Gia" userId="9b623e98-14e8-48e8-ab26-76a41cddf137" providerId="ADAL" clId="{5A953198-0B2D-4D38-8718-3709A48ACFCF}" dt="2023-09-22T14:07:40.931" v="2493" actId="2696"/>
        <pc:sldMkLst>
          <pc:docMk/>
          <pc:sldMk cId="906939238" sldId="1297"/>
        </pc:sldMkLst>
      </pc:sldChg>
      <pc:sldChg chg="add">
        <pc:chgData name="Barboza-Salerno, Gia" userId="9b623e98-14e8-48e8-ab26-76a41cddf137" providerId="ADAL" clId="{5A953198-0B2D-4D38-8718-3709A48ACFCF}" dt="2023-09-22T14:07:46.466" v="2494"/>
        <pc:sldMkLst>
          <pc:docMk/>
          <pc:sldMk cId="2731451864" sldId="1297"/>
        </pc:sldMkLst>
      </pc:sldChg>
      <pc:sldChg chg="del">
        <pc:chgData name="Barboza-Salerno, Gia" userId="9b623e98-14e8-48e8-ab26-76a41cddf137" providerId="ADAL" clId="{5A953198-0B2D-4D38-8718-3709A48ACFCF}" dt="2023-09-22T14:07:40.931" v="2493" actId="2696"/>
        <pc:sldMkLst>
          <pc:docMk/>
          <pc:sldMk cId="167584354" sldId="1298"/>
        </pc:sldMkLst>
      </pc:sldChg>
      <pc:sldChg chg="add">
        <pc:chgData name="Barboza-Salerno, Gia" userId="9b623e98-14e8-48e8-ab26-76a41cddf137" providerId="ADAL" clId="{5A953198-0B2D-4D38-8718-3709A48ACFCF}" dt="2023-09-22T14:07:46.466" v="2494"/>
        <pc:sldMkLst>
          <pc:docMk/>
          <pc:sldMk cId="3567171929" sldId="1298"/>
        </pc:sldMkLst>
      </pc:sldChg>
      <pc:sldChg chg="del">
        <pc:chgData name="Barboza-Salerno, Gia" userId="9b623e98-14e8-48e8-ab26-76a41cddf137" providerId="ADAL" clId="{5A953198-0B2D-4D38-8718-3709A48ACFCF}" dt="2023-09-22T14:07:40.931" v="2493" actId="2696"/>
        <pc:sldMkLst>
          <pc:docMk/>
          <pc:sldMk cId="1235421090" sldId="1299"/>
        </pc:sldMkLst>
      </pc:sldChg>
      <pc:sldChg chg="add">
        <pc:chgData name="Barboza-Salerno, Gia" userId="9b623e98-14e8-48e8-ab26-76a41cddf137" providerId="ADAL" clId="{5A953198-0B2D-4D38-8718-3709A48ACFCF}" dt="2023-09-22T14:07:46.466" v="2494"/>
        <pc:sldMkLst>
          <pc:docMk/>
          <pc:sldMk cId="1579573977" sldId="1299"/>
        </pc:sldMkLst>
      </pc:sldChg>
      <pc:sldChg chg="modSp del mod">
        <pc:chgData name="Barboza-Salerno, Gia" userId="9b623e98-14e8-48e8-ab26-76a41cddf137" providerId="ADAL" clId="{5A953198-0B2D-4D38-8718-3709A48ACFCF}" dt="2023-09-22T14:52:17.059" v="3395" actId="47"/>
        <pc:sldMkLst>
          <pc:docMk/>
          <pc:sldMk cId="996066142" sldId="1310"/>
        </pc:sldMkLst>
        <pc:spChg chg="mod">
          <ac:chgData name="Barboza-Salerno, Gia" userId="9b623e98-14e8-48e8-ab26-76a41cddf137" providerId="ADAL" clId="{5A953198-0B2D-4D38-8718-3709A48ACFCF}" dt="2023-09-22T14:46:12.035" v="3393" actId="6549"/>
          <ac:spMkLst>
            <pc:docMk/>
            <pc:sldMk cId="996066142" sldId="1310"/>
            <ac:spMk id="3" creationId="{3D137AD1-074E-0E0A-2DC7-BE43091F6CCB}"/>
          </ac:spMkLst>
        </pc:spChg>
      </pc:sldChg>
      <pc:sldChg chg="addSp delSp modSp new mod modAnim">
        <pc:chgData name="Barboza-Salerno, Gia" userId="9b623e98-14e8-48e8-ab26-76a41cddf137" providerId="ADAL" clId="{5A953198-0B2D-4D38-8718-3709A48ACFCF}" dt="2023-09-22T13:57:09.110" v="2384" actId="20577"/>
        <pc:sldMkLst>
          <pc:docMk/>
          <pc:sldMk cId="3402366653" sldId="1311"/>
        </pc:sldMkLst>
        <pc:spChg chg="mod">
          <ac:chgData name="Barboza-Salerno, Gia" userId="9b623e98-14e8-48e8-ab26-76a41cddf137" providerId="ADAL" clId="{5A953198-0B2D-4D38-8718-3709A48ACFCF}" dt="2023-09-22T13:13:37.412" v="1200" actId="20577"/>
          <ac:spMkLst>
            <pc:docMk/>
            <pc:sldMk cId="3402366653" sldId="1311"/>
            <ac:spMk id="2" creationId="{371DD7C6-6106-167A-2B3C-8A456184853D}"/>
          </ac:spMkLst>
        </pc:spChg>
        <pc:spChg chg="mod">
          <ac:chgData name="Barboza-Salerno, Gia" userId="9b623e98-14e8-48e8-ab26-76a41cddf137" providerId="ADAL" clId="{5A953198-0B2D-4D38-8718-3709A48ACFCF}" dt="2023-09-22T13:54:55.970" v="2271" actId="404"/>
          <ac:spMkLst>
            <pc:docMk/>
            <pc:sldMk cId="3402366653" sldId="1311"/>
            <ac:spMk id="3" creationId="{476E8D54-24F2-62AB-B80E-B1E99B947292}"/>
          </ac:spMkLst>
        </pc:spChg>
        <pc:spChg chg="add del mod">
          <ac:chgData name="Barboza-Salerno, Gia" userId="9b623e98-14e8-48e8-ab26-76a41cddf137" providerId="ADAL" clId="{5A953198-0B2D-4D38-8718-3709A48ACFCF}" dt="2023-09-22T13:21:02.469" v="1561" actId="478"/>
          <ac:spMkLst>
            <pc:docMk/>
            <pc:sldMk cId="3402366653" sldId="1311"/>
            <ac:spMk id="5" creationId="{2A606383-4ECE-2EE3-23DB-5C4A9F45D542}"/>
          </ac:spMkLst>
        </pc:spChg>
        <pc:spChg chg="add mod">
          <ac:chgData name="Barboza-Salerno, Gia" userId="9b623e98-14e8-48e8-ab26-76a41cddf137" providerId="ADAL" clId="{5A953198-0B2D-4D38-8718-3709A48ACFCF}" dt="2023-09-22T13:55:58.729" v="2368" actId="114"/>
          <ac:spMkLst>
            <pc:docMk/>
            <pc:sldMk cId="3402366653" sldId="1311"/>
            <ac:spMk id="7" creationId="{3FD2E495-430A-94FD-9E3C-798FA568EC1B}"/>
          </ac:spMkLst>
        </pc:spChg>
        <pc:spChg chg="add del">
          <ac:chgData name="Barboza-Salerno, Gia" userId="9b623e98-14e8-48e8-ab26-76a41cddf137" providerId="ADAL" clId="{5A953198-0B2D-4D38-8718-3709A48ACFCF}" dt="2023-09-22T13:14:51.528" v="1241" actId="22"/>
          <ac:spMkLst>
            <pc:docMk/>
            <pc:sldMk cId="3402366653" sldId="1311"/>
            <ac:spMk id="9" creationId="{299C6F1D-C826-B2BC-A751-F73C42C992B3}"/>
          </ac:spMkLst>
        </pc:spChg>
        <pc:spChg chg="add mod">
          <ac:chgData name="Barboza-Salerno, Gia" userId="9b623e98-14e8-48e8-ab26-76a41cddf137" providerId="ADAL" clId="{5A953198-0B2D-4D38-8718-3709A48ACFCF}" dt="2023-09-22T13:55:45.374" v="2366" actId="1076"/>
          <ac:spMkLst>
            <pc:docMk/>
            <pc:sldMk cId="3402366653" sldId="1311"/>
            <ac:spMk id="11" creationId="{AA7D1B7D-B702-E19C-8DF6-91ECD62A9FDB}"/>
          </ac:spMkLst>
        </pc:spChg>
        <pc:spChg chg="add mod">
          <ac:chgData name="Barboza-Salerno, Gia" userId="9b623e98-14e8-48e8-ab26-76a41cddf137" providerId="ADAL" clId="{5A953198-0B2D-4D38-8718-3709A48ACFCF}" dt="2023-09-22T13:56:05.599" v="2369" actId="2711"/>
          <ac:spMkLst>
            <pc:docMk/>
            <pc:sldMk cId="3402366653" sldId="1311"/>
            <ac:spMk id="13" creationId="{8B648C4B-28B8-6202-1A56-2DAD8CF2A1F8}"/>
          </ac:spMkLst>
        </pc:spChg>
        <pc:spChg chg="add mod">
          <ac:chgData name="Barboza-Salerno, Gia" userId="9b623e98-14e8-48e8-ab26-76a41cddf137" providerId="ADAL" clId="{5A953198-0B2D-4D38-8718-3709A48ACFCF}" dt="2023-09-22T13:57:09.110" v="2384" actId="20577"/>
          <ac:spMkLst>
            <pc:docMk/>
            <pc:sldMk cId="3402366653" sldId="1311"/>
            <ac:spMk id="15" creationId="{9D705904-71EE-64EB-9249-500FD7D4B2B4}"/>
          </ac:spMkLst>
        </pc:spChg>
        <pc:spChg chg="add del mod">
          <ac:chgData name="Barboza-Salerno, Gia" userId="9b623e98-14e8-48e8-ab26-76a41cddf137" providerId="ADAL" clId="{5A953198-0B2D-4D38-8718-3709A48ACFCF}" dt="2023-09-22T13:52:34.334" v="2058" actId="478"/>
          <ac:spMkLst>
            <pc:docMk/>
            <pc:sldMk cId="3402366653" sldId="1311"/>
            <ac:spMk id="16" creationId="{F34D0F26-EA31-E9EC-F819-E60D35700202}"/>
          </ac:spMkLst>
        </pc:spChg>
      </pc:sldChg>
      <pc:sldChg chg="addSp modSp new mod">
        <pc:chgData name="Barboza-Salerno, Gia" userId="9b623e98-14e8-48e8-ab26-76a41cddf137" providerId="ADAL" clId="{5A953198-0B2D-4D38-8718-3709A48ACFCF}" dt="2023-09-22T14:10:04.920" v="2499" actId="1076"/>
        <pc:sldMkLst>
          <pc:docMk/>
          <pc:sldMk cId="1446581411" sldId="1312"/>
        </pc:sldMkLst>
        <pc:spChg chg="mod">
          <ac:chgData name="Barboza-Salerno, Gia" userId="9b623e98-14e8-48e8-ab26-76a41cddf137" providerId="ADAL" clId="{5A953198-0B2D-4D38-8718-3709A48ACFCF}" dt="2023-09-22T13:58:21.017" v="2395" actId="20577"/>
          <ac:spMkLst>
            <pc:docMk/>
            <pc:sldMk cId="1446581411" sldId="1312"/>
            <ac:spMk id="2" creationId="{33B0BCE7-4DFB-FFD2-5688-600C7AE1D6AE}"/>
          </ac:spMkLst>
        </pc:spChg>
        <pc:spChg chg="mod">
          <ac:chgData name="Barboza-Salerno, Gia" userId="9b623e98-14e8-48e8-ab26-76a41cddf137" providerId="ADAL" clId="{5A953198-0B2D-4D38-8718-3709A48ACFCF}" dt="2023-09-22T13:59:41.766" v="2472" actId="20577"/>
          <ac:spMkLst>
            <pc:docMk/>
            <pc:sldMk cId="1446581411" sldId="1312"/>
            <ac:spMk id="3" creationId="{5E943ECD-C099-C53D-F392-F98929E62820}"/>
          </ac:spMkLst>
        </pc:spChg>
        <pc:spChg chg="add mod">
          <ac:chgData name="Barboza-Salerno, Gia" userId="9b623e98-14e8-48e8-ab26-76a41cddf137" providerId="ADAL" clId="{5A953198-0B2D-4D38-8718-3709A48ACFCF}" dt="2023-09-22T14:10:04.920" v="2499" actId="1076"/>
          <ac:spMkLst>
            <pc:docMk/>
            <pc:sldMk cId="1446581411" sldId="1312"/>
            <ac:spMk id="4" creationId="{B41DC5AD-A376-28BF-D113-C273261F6026}"/>
          </ac:spMkLst>
        </pc:spChg>
        <pc:spChg chg="add mod">
          <ac:chgData name="Barboza-Salerno, Gia" userId="9b623e98-14e8-48e8-ab26-76a41cddf137" providerId="ADAL" clId="{5A953198-0B2D-4D38-8718-3709A48ACFCF}" dt="2023-09-22T14:08:08.219" v="2498" actId="403"/>
          <ac:spMkLst>
            <pc:docMk/>
            <pc:sldMk cId="1446581411" sldId="1312"/>
            <ac:spMk id="6" creationId="{FB641587-20BF-5C1A-972C-E72C72310240}"/>
          </ac:spMkLst>
        </pc:spChg>
        <pc:spChg chg="add mod">
          <ac:chgData name="Barboza-Salerno, Gia" userId="9b623e98-14e8-48e8-ab26-76a41cddf137" providerId="ADAL" clId="{5A953198-0B2D-4D38-8718-3709A48ACFCF}" dt="2023-09-22T14:08:01.509" v="2496" actId="403"/>
          <ac:spMkLst>
            <pc:docMk/>
            <pc:sldMk cId="1446581411" sldId="1312"/>
            <ac:spMk id="8" creationId="{80454146-0303-AE20-2A43-1FB5BB5F8F7E}"/>
          </ac:spMkLst>
        </pc:spChg>
      </pc:sldChg>
      <pc:sldChg chg="addSp delSp modSp add del mod">
        <pc:chgData name="Barboza-Salerno, Gia" userId="9b623e98-14e8-48e8-ab26-76a41cddf137" providerId="ADAL" clId="{5A953198-0B2D-4D38-8718-3709A48ACFCF}" dt="2023-09-22T14:52:14.208" v="3394" actId="47"/>
        <pc:sldMkLst>
          <pc:docMk/>
          <pc:sldMk cId="2511127192" sldId="1313"/>
        </pc:sldMkLst>
        <pc:spChg chg="del mod">
          <ac:chgData name="Barboza-Salerno, Gia" userId="9b623e98-14e8-48e8-ab26-76a41cddf137" providerId="ADAL" clId="{5A953198-0B2D-4D38-8718-3709A48ACFCF}" dt="2023-09-22T14:40:56.461" v="3329"/>
          <ac:spMkLst>
            <pc:docMk/>
            <pc:sldMk cId="2511127192" sldId="1313"/>
            <ac:spMk id="3" creationId="{3D137AD1-074E-0E0A-2DC7-BE43091F6CCB}"/>
          </ac:spMkLst>
        </pc:spChg>
        <pc:spChg chg="add del">
          <ac:chgData name="Barboza-Salerno, Gia" userId="9b623e98-14e8-48e8-ab26-76a41cddf137" providerId="ADAL" clId="{5A953198-0B2D-4D38-8718-3709A48ACFCF}" dt="2023-09-22T14:40:54.676" v="3327"/>
          <ac:spMkLst>
            <pc:docMk/>
            <pc:sldMk cId="2511127192" sldId="1313"/>
            <ac:spMk id="4" creationId="{950583C4-6867-9755-E98D-7DF7E88A5FE0}"/>
          </ac:spMkLst>
        </pc:spChg>
        <pc:spChg chg="add mod">
          <ac:chgData name="Barboza-Salerno, Gia" userId="9b623e98-14e8-48e8-ab26-76a41cddf137" providerId="ADAL" clId="{5A953198-0B2D-4D38-8718-3709A48ACFCF}" dt="2023-09-22T14:42:06.009" v="3391" actId="20577"/>
          <ac:spMkLst>
            <pc:docMk/>
            <pc:sldMk cId="2511127192" sldId="1313"/>
            <ac:spMk id="5" creationId="{DB30A6C0-8E3A-8F3E-6700-AF94E35546F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Juror Strike Decisions in Mississippi</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Sheet1!$K$21</c:f>
              <c:strCache>
                <c:ptCount val="1"/>
                <c:pt idx="0">
                  <c:v>Black</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Sheet1!$J$22:$J$24</c:f>
              <c:strCache>
                <c:ptCount val="3"/>
                <c:pt idx="0">
                  <c:v>Struck for Cause</c:v>
                </c:pt>
                <c:pt idx="1">
                  <c:v>Struck by State</c:v>
                </c:pt>
                <c:pt idx="2">
                  <c:v>Serve on Jury</c:v>
                </c:pt>
              </c:strCache>
            </c:strRef>
          </c:cat>
          <c:val>
            <c:numRef>
              <c:f>Sheet1!$K$22:$K$24</c:f>
              <c:numCache>
                <c:formatCode>0%</c:formatCode>
                <c:ptCount val="3"/>
                <c:pt idx="0">
                  <c:v>0.56557377049180324</c:v>
                </c:pt>
                <c:pt idx="1">
                  <c:v>0.70894941634241249</c:v>
                </c:pt>
                <c:pt idx="2">
                  <c:v>0.31844029244516653</c:v>
                </c:pt>
              </c:numCache>
            </c:numRef>
          </c:val>
          <c:extLst>
            <c:ext xmlns:c16="http://schemas.microsoft.com/office/drawing/2014/chart" uri="{C3380CC4-5D6E-409C-BE32-E72D297353CC}">
              <c16:uniqueId val="{00000000-59E6-4025-82C8-486EC9A18982}"/>
            </c:ext>
          </c:extLst>
        </c:ser>
        <c:ser>
          <c:idx val="1"/>
          <c:order val="1"/>
          <c:tx>
            <c:strRef>
              <c:f>Sheet1!$L$21</c:f>
              <c:strCache>
                <c:ptCount val="1"/>
                <c:pt idx="0">
                  <c:v>White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Sheet1!$J$22:$J$24</c:f>
              <c:strCache>
                <c:ptCount val="3"/>
                <c:pt idx="0">
                  <c:v>Struck for Cause</c:v>
                </c:pt>
                <c:pt idx="1">
                  <c:v>Struck by State</c:v>
                </c:pt>
                <c:pt idx="2">
                  <c:v>Serve on Jury</c:v>
                </c:pt>
              </c:strCache>
            </c:strRef>
          </c:cat>
          <c:val>
            <c:numRef>
              <c:f>Sheet1!$L$22:$L$24</c:f>
              <c:numCache>
                <c:formatCode>0%</c:formatCode>
                <c:ptCount val="3"/>
                <c:pt idx="0">
                  <c:v>0.4344262295081967</c:v>
                </c:pt>
                <c:pt idx="1">
                  <c:v>0.29105058365758757</c:v>
                </c:pt>
                <c:pt idx="2">
                  <c:v>0.68155970755483342</c:v>
                </c:pt>
              </c:numCache>
            </c:numRef>
          </c:val>
          <c:extLst>
            <c:ext xmlns:c16="http://schemas.microsoft.com/office/drawing/2014/chart" uri="{C3380CC4-5D6E-409C-BE32-E72D297353CC}">
              <c16:uniqueId val="{00000001-59E6-4025-82C8-486EC9A18982}"/>
            </c:ext>
          </c:extLst>
        </c:ser>
        <c:dLbls>
          <c:showLegendKey val="0"/>
          <c:showVal val="0"/>
          <c:showCatName val="0"/>
          <c:showSerName val="0"/>
          <c:showPercent val="0"/>
          <c:showBubbleSize val="0"/>
        </c:dLbls>
        <c:gapWidth val="267"/>
        <c:overlap val="-43"/>
        <c:axId val="358200480"/>
        <c:axId val="358200808"/>
      </c:barChart>
      <c:catAx>
        <c:axId val="3582004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58200808"/>
        <c:crosses val="autoZero"/>
        <c:auto val="1"/>
        <c:lblAlgn val="ctr"/>
        <c:lblOffset val="100"/>
        <c:noMultiLvlLbl val="0"/>
      </c:catAx>
      <c:valAx>
        <c:axId val="358200808"/>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5820048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DF4B4-A1D3-3A44-9A40-4B943AF872EA}"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A1AFC-0AB4-DC40-9AB4-D63812A41E4F}" type="slidenum">
              <a:rPr lang="en-US" smtClean="0"/>
              <a:t>‹#›</a:t>
            </a:fld>
            <a:endParaRPr lang="en-US"/>
          </a:p>
        </p:txBody>
      </p:sp>
    </p:spTree>
    <p:extLst>
      <p:ext uri="{BB962C8B-B14F-4D97-AF65-F5344CB8AC3E}">
        <p14:creationId xmlns:p14="http://schemas.microsoft.com/office/powerpoint/2010/main" val="98058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FA1AFC-0AB4-DC40-9AB4-D63812A41E4F}" type="slidenum">
              <a:rPr lang="en-US" smtClean="0"/>
              <a:t>21</a:t>
            </a:fld>
            <a:endParaRPr lang="en-US"/>
          </a:p>
        </p:txBody>
      </p:sp>
    </p:spTree>
    <p:extLst>
      <p:ext uri="{BB962C8B-B14F-4D97-AF65-F5344CB8AC3E}">
        <p14:creationId xmlns:p14="http://schemas.microsoft.com/office/powerpoint/2010/main" val="47793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CESDI study showed that the risk of a child dying of SIDS in a household where none of the three risk factors listed above was present was 1 in 8,543 live births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359AE-87CA-2946-BF8E-DCBD940B4F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35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98EA75-A8C3-DD4E-9530-8614ECFF8AF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70" name="Text Box 2"/>
          <p:cNvSpPr txBox="1">
            <a:spLocks noGrp="1" noRot="1" noChangeAspect="1" noChangeArrowheads="1" noTextEdit="1"/>
          </p:cNvSpPr>
          <p:nvPr>
            <p:ph type="sldImg"/>
          </p:nvPr>
        </p:nvSpPr>
        <p:spPr>
          <a:xfrm>
            <a:off x="615950" y="877888"/>
            <a:ext cx="5626100" cy="3165475"/>
          </a:xfrm>
          <a:ln/>
          <a:extLst>
            <a:ext uri="{FAA26D3D-D897-4be2-8F04-BA451C77F1D7}">
              <ma14:placeholderFlag xmlns:ma14="http://schemas.microsoft.com/office/mac/drawingml/2011/main" xmlns="" val="1"/>
            </a:ext>
          </a:extLst>
        </p:spPr>
      </p:sp>
      <p:sp>
        <p:nvSpPr>
          <p:cNvPr id="365571" name="Text Box 3"/>
          <p:cNvSpPr txBox="1">
            <a:spLocks noGrp="1" noChangeArrowheads="1"/>
          </p:cNvSpPr>
          <p:nvPr>
            <p:ph type="body" idx="1"/>
          </p:nvPr>
        </p:nvSpPr>
        <p:spPr>
          <a:xfrm>
            <a:off x="1062038" y="4349750"/>
            <a:ext cx="4740275" cy="3514725"/>
          </a:xfrm>
          <a:noFill/>
          <a:ln/>
          <a:extLst>
            <a:ext uri="{91240B29-F687-4f45-9708-019B960494DF}">
              <a14:hiddenLine xmlns:a14="http://schemas.microsoft.com/office/drawing/2010/main" xmlns="" w="9525">
                <a:solidFill>
                  <a:schemeClr val="tx1"/>
                </a:solidFill>
                <a:round/>
                <a:headEnd/>
                <a:tailEnd/>
              </a14:hiddenLine>
            </a:ext>
          </a:extLst>
        </p:spPr>
        <p:txBody>
          <a:bodyPr wrap="none" anchor="ctr"/>
          <a:lstStyle/>
          <a:p>
            <a:r>
              <a:rPr lang="en-US" dirty="0"/>
              <a:t>So their guilt is obvious! The jury convicted.</a:t>
            </a:r>
          </a:p>
          <a:p>
            <a:endParaRPr lang="en-US" dirty="0"/>
          </a:p>
          <a:p>
            <a:r>
              <a:rPr lang="en-US" dirty="0"/>
              <a:t>The question remains: Is their guilt obvious?</a:t>
            </a:r>
          </a:p>
        </p:txBody>
      </p:sp>
    </p:spTree>
    <p:extLst>
      <p:ext uri="{BB962C8B-B14F-4D97-AF65-F5344CB8AC3E}">
        <p14:creationId xmlns:p14="http://schemas.microsoft.com/office/powerpoint/2010/main" val="184539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1CEB26-B758-5647-BF47-7CED9F48963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714" name="Text Box 2"/>
          <p:cNvSpPr txBox="1">
            <a:spLocks noGrp="1" noRot="1" noChangeAspect="1" noChangeArrowheads="1" noTextEdit="1"/>
          </p:cNvSpPr>
          <p:nvPr>
            <p:ph type="sldImg"/>
          </p:nvPr>
        </p:nvSpPr>
        <p:spPr>
          <a:xfrm>
            <a:off x="615950" y="877888"/>
            <a:ext cx="5626100" cy="3165475"/>
          </a:xfrm>
          <a:ln/>
          <a:extLst>
            <a:ext uri="{FAA26D3D-D897-4be2-8F04-BA451C77F1D7}">
              <ma14:placeholderFlag xmlns:ma14="http://schemas.microsoft.com/office/mac/drawingml/2011/main" xmlns="" val="1"/>
            </a:ext>
          </a:extLst>
        </p:spPr>
      </p:sp>
      <p:sp>
        <p:nvSpPr>
          <p:cNvPr id="371715" name="Text Box 3"/>
          <p:cNvSpPr txBox="1">
            <a:spLocks noGrp="1" noChangeArrowheads="1"/>
          </p:cNvSpPr>
          <p:nvPr>
            <p:ph type="body" idx="1"/>
          </p:nvPr>
        </p:nvSpPr>
        <p:spPr>
          <a:xfrm>
            <a:off x="1062038" y="4349750"/>
            <a:ext cx="4740275" cy="3514725"/>
          </a:xfrm>
          <a:ln/>
          <a:extLst>
            <a:ext uri="{91240B29-F687-4f45-9708-019B960494DF}">
              <a14:hiddenLine xmlns:a14="http://schemas.microsoft.com/office/drawing/2010/main" xmlns="" w="9525">
                <a:solidFill>
                  <a:schemeClr val="tx1"/>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21085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FA1AFC-0AB4-DC40-9AB4-D63812A41E4F}" type="slidenum">
              <a:rPr lang="en-US" smtClean="0"/>
              <a:t>39</a:t>
            </a:fld>
            <a:endParaRPr lang="en-US"/>
          </a:p>
        </p:txBody>
      </p:sp>
    </p:spTree>
    <p:extLst>
      <p:ext uri="{BB962C8B-B14F-4D97-AF65-F5344CB8AC3E}">
        <p14:creationId xmlns:p14="http://schemas.microsoft.com/office/powerpoint/2010/main" val="341150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composition of the jury pool is 40% black, we would expect .4*12 = ~4.8 blacks on the jury, or 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359AE-87CA-2946-BF8E-DCBD940B4F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52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359AE-87CA-2946-BF8E-DCBD940B4F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29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to the census bureaus website and replicated the article's claim that 23% of the Parish's population is black.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359AE-87CA-2946-BF8E-DCBD940B4F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89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graph of the probability that X black jurors would be selected for X = 0 - 12. Notice that 3 is the highest point on the graph. Another thing to notice is that it is possible to observe 0 black jurors but the probability is very small.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4359AE-87CA-2946-BF8E-DCBD940B4F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411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9BB8-CD1A-984B-BCE0-D965221C4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1AA6A1-9BA9-A840-833A-168E938D41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945FF1-01F8-2549-B261-877683B35D68}"/>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2F9B2F9E-81FB-F747-AD86-F784F8E76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A5628-4A86-0740-B30E-EB2F7C8A5565}"/>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3125746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7382-15B9-6A47-AC63-5DBC3C230C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57A9E3-7C9B-1E4D-A271-9BCC039DC6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1AB91-F661-E641-9131-228DCE23D15B}"/>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7AD423CC-A309-4B46-8BC2-6BB3FAC7E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384E1-E1D7-CA40-A2F5-0BB65509AB4A}"/>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984525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0AAD0-FBE1-744C-9A85-11E2DD6757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963393-25D9-E243-AA72-D35EB3C643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55A8C-CDB0-A34A-8E5C-9D0E91C20CDF}"/>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98637555-E58F-8745-9C4B-D42675320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2D16B-185E-7C49-A94D-4098A0AB7D9D}"/>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1299709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85537" y="1232988"/>
            <a:ext cx="11809322" cy="174470"/>
          </a:xfrm>
          <a:custGeom>
            <a:avLst/>
            <a:gdLst/>
            <a:ahLst/>
            <a:cxnLst/>
            <a:rect l="l" t="t" r="r" b="b"/>
            <a:pathLst>
              <a:path w="5584825" h="82550">
                <a:moveTo>
                  <a:pt x="5533779" y="0"/>
                </a:moveTo>
                <a:lnTo>
                  <a:pt x="50800" y="0"/>
                </a:lnTo>
                <a:lnTo>
                  <a:pt x="31075" y="4008"/>
                </a:lnTo>
                <a:lnTo>
                  <a:pt x="14922" y="14922"/>
                </a:lnTo>
                <a:lnTo>
                  <a:pt x="4008" y="31075"/>
                </a:lnTo>
                <a:lnTo>
                  <a:pt x="0" y="50800"/>
                </a:lnTo>
                <a:lnTo>
                  <a:pt x="0" y="82384"/>
                </a:lnTo>
                <a:lnTo>
                  <a:pt x="5584580" y="82384"/>
                </a:lnTo>
                <a:lnTo>
                  <a:pt x="5584580" y="50800"/>
                </a:lnTo>
                <a:lnTo>
                  <a:pt x="5580571" y="31075"/>
                </a:lnTo>
                <a:lnTo>
                  <a:pt x="5569657" y="14922"/>
                </a:lnTo>
                <a:lnTo>
                  <a:pt x="5553504" y="4008"/>
                </a:lnTo>
                <a:lnTo>
                  <a:pt x="5533779" y="0"/>
                </a:lnTo>
                <a:close/>
              </a:path>
            </a:pathLst>
          </a:custGeom>
          <a:solidFill>
            <a:srgbClr val="990000"/>
          </a:solidFill>
        </p:spPr>
        <p:txBody>
          <a:bodyPr wrap="square" lIns="0" tIns="0" rIns="0" bIns="0" rtlCol="0"/>
          <a:lstStyle/>
          <a:p>
            <a:endParaRPr sz="3804"/>
          </a:p>
        </p:txBody>
      </p:sp>
      <p:pic>
        <p:nvPicPr>
          <p:cNvPr id="17" name="bg object 17"/>
          <p:cNvPicPr/>
          <p:nvPr/>
        </p:nvPicPr>
        <p:blipFill>
          <a:blip r:embed="rId2" cstate="print"/>
          <a:stretch>
            <a:fillRect/>
          </a:stretch>
        </p:blipFill>
        <p:spPr>
          <a:xfrm>
            <a:off x="292957" y="2587974"/>
            <a:ext cx="214835" cy="214732"/>
          </a:xfrm>
          <a:prstGeom prst="rect">
            <a:avLst/>
          </a:prstGeom>
        </p:spPr>
      </p:pic>
      <p:pic>
        <p:nvPicPr>
          <p:cNvPr id="18" name="bg object 18"/>
          <p:cNvPicPr/>
          <p:nvPr/>
        </p:nvPicPr>
        <p:blipFill>
          <a:blip r:embed="rId3" cstate="print"/>
          <a:stretch>
            <a:fillRect/>
          </a:stretch>
        </p:blipFill>
        <p:spPr>
          <a:xfrm>
            <a:off x="400375" y="2561132"/>
            <a:ext cx="11701229" cy="241573"/>
          </a:xfrm>
          <a:prstGeom prst="rect">
            <a:avLst/>
          </a:prstGeom>
        </p:spPr>
      </p:pic>
      <p:pic>
        <p:nvPicPr>
          <p:cNvPr id="19" name="bg object 19"/>
          <p:cNvPicPr/>
          <p:nvPr/>
        </p:nvPicPr>
        <p:blipFill>
          <a:blip r:embed="rId4" cstate="print"/>
          <a:stretch>
            <a:fillRect/>
          </a:stretch>
        </p:blipFill>
        <p:spPr>
          <a:xfrm>
            <a:off x="11994341" y="1339845"/>
            <a:ext cx="107264" cy="1248129"/>
          </a:xfrm>
          <a:prstGeom prst="rect">
            <a:avLst/>
          </a:prstGeom>
        </p:spPr>
      </p:pic>
      <p:sp>
        <p:nvSpPr>
          <p:cNvPr id="20" name="bg object 20"/>
          <p:cNvSpPr/>
          <p:nvPr/>
        </p:nvSpPr>
        <p:spPr>
          <a:xfrm>
            <a:off x="185537" y="1326876"/>
            <a:ext cx="11809322" cy="1368916"/>
          </a:xfrm>
          <a:custGeom>
            <a:avLst/>
            <a:gdLst/>
            <a:ahLst/>
            <a:cxnLst/>
            <a:rect l="l" t="t" r="r" b="b"/>
            <a:pathLst>
              <a:path w="5584825" h="647700">
                <a:moveTo>
                  <a:pt x="5584580" y="0"/>
                </a:moveTo>
                <a:lnTo>
                  <a:pt x="0" y="0"/>
                </a:lnTo>
                <a:lnTo>
                  <a:pt x="0" y="596686"/>
                </a:lnTo>
                <a:lnTo>
                  <a:pt x="4008" y="616410"/>
                </a:lnTo>
                <a:lnTo>
                  <a:pt x="14922" y="632563"/>
                </a:lnTo>
                <a:lnTo>
                  <a:pt x="31075" y="643477"/>
                </a:lnTo>
                <a:lnTo>
                  <a:pt x="50800" y="647486"/>
                </a:lnTo>
                <a:lnTo>
                  <a:pt x="5533779" y="647486"/>
                </a:lnTo>
                <a:lnTo>
                  <a:pt x="5553504" y="643477"/>
                </a:lnTo>
                <a:lnTo>
                  <a:pt x="5569657" y="632563"/>
                </a:lnTo>
                <a:lnTo>
                  <a:pt x="5580571" y="616410"/>
                </a:lnTo>
                <a:lnTo>
                  <a:pt x="5584580" y="596686"/>
                </a:lnTo>
                <a:lnTo>
                  <a:pt x="5584580" y="0"/>
                </a:lnTo>
                <a:close/>
              </a:path>
            </a:pathLst>
          </a:custGeom>
          <a:solidFill>
            <a:srgbClr val="990000"/>
          </a:solidFill>
        </p:spPr>
        <p:txBody>
          <a:bodyPr wrap="square" lIns="0" tIns="0" rIns="0" bIns="0" rtlCol="0"/>
          <a:lstStyle/>
          <a:p>
            <a:endParaRPr sz="3804"/>
          </a:p>
        </p:txBody>
      </p:sp>
      <p:sp>
        <p:nvSpPr>
          <p:cNvPr id="21" name="bg object 21"/>
          <p:cNvSpPr/>
          <p:nvPr/>
        </p:nvSpPr>
        <p:spPr>
          <a:xfrm>
            <a:off x="11994339" y="1420371"/>
            <a:ext cx="0" cy="1207867"/>
          </a:xfrm>
          <a:custGeom>
            <a:avLst/>
            <a:gdLst/>
            <a:ahLst/>
            <a:cxnLst/>
            <a:rect l="l" t="t" r="r" b="b"/>
            <a:pathLst>
              <a:path h="571500">
                <a:moveTo>
                  <a:pt x="0" y="571498"/>
                </a:moveTo>
                <a:lnTo>
                  <a:pt x="0" y="0"/>
                </a:lnTo>
              </a:path>
            </a:pathLst>
          </a:custGeom>
          <a:ln w="3175">
            <a:solidFill>
              <a:srgbClr val="7F7F7F"/>
            </a:solidFill>
          </a:ln>
        </p:spPr>
        <p:txBody>
          <a:bodyPr wrap="square" lIns="0" tIns="0" rIns="0" bIns="0" rtlCol="0"/>
          <a:lstStyle/>
          <a:p>
            <a:endParaRPr sz="3804"/>
          </a:p>
        </p:txBody>
      </p:sp>
      <p:sp>
        <p:nvSpPr>
          <p:cNvPr id="22" name="bg object 22"/>
          <p:cNvSpPr/>
          <p:nvPr/>
        </p:nvSpPr>
        <p:spPr>
          <a:xfrm>
            <a:off x="11994339" y="1393530"/>
            <a:ext cx="0" cy="26841"/>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sz="3804"/>
          </a:p>
        </p:txBody>
      </p:sp>
      <p:sp>
        <p:nvSpPr>
          <p:cNvPr id="23" name="bg object 23"/>
          <p:cNvSpPr/>
          <p:nvPr/>
        </p:nvSpPr>
        <p:spPr>
          <a:xfrm>
            <a:off x="11994339" y="1366688"/>
            <a:ext cx="0" cy="26841"/>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sz="3804"/>
          </a:p>
        </p:txBody>
      </p:sp>
      <p:sp>
        <p:nvSpPr>
          <p:cNvPr id="24" name="bg object 24"/>
          <p:cNvSpPr/>
          <p:nvPr/>
        </p:nvSpPr>
        <p:spPr>
          <a:xfrm>
            <a:off x="11994339" y="1339847"/>
            <a:ext cx="0" cy="26841"/>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sz="3804"/>
          </a:p>
        </p:txBody>
      </p:sp>
      <p:sp>
        <p:nvSpPr>
          <p:cNvPr id="2" name="Holder 2"/>
          <p:cNvSpPr>
            <a:spLocks noGrp="1"/>
          </p:cNvSpPr>
          <p:nvPr>
            <p:ph type="ctrTitle"/>
          </p:nvPr>
        </p:nvSpPr>
        <p:spPr>
          <a:xfrm>
            <a:off x="4322145" y="1632571"/>
            <a:ext cx="3547710" cy="497637"/>
          </a:xfrm>
          <a:prstGeom prst="rect">
            <a:avLst/>
          </a:prstGeom>
        </p:spPr>
        <p:txBody>
          <a:bodyPr wrap="square" lIns="0" tIns="0" rIns="0" bIns="0">
            <a:spAutoFit/>
          </a:bodyPr>
          <a:lstStyle>
            <a:lvl1pPr>
              <a:defRPr sz="3593"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322011"/>
          </a:xfrm>
          <a:prstGeom prst="rect">
            <a:avLst/>
          </a:prstGeom>
        </p:spPr>
        <p:txBody>
          <a:bodyPr wrap="square" lIns="0" tIns="0" rIns="0" bIns="0">
            <a:spAutoFit/>
          </a:bodyPr>
          <a:lstStyle>
            <a:lvl1pPr>
              <a:defRPr sz="232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420487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85537" y="1232988"/>
            <a:ext cx="11809322" cy="174470"/>
          </a:xfrm>
          <a:custGeom>
            <a:avLst/>
            <a:gdLst/>
            <a:ahLst/>
            <a:cxnLst/>
            <a:rect l="l" t="t" r="r" b="b"/>
            <a:pathLst>
              <a:path w="5584825" h="82550">
                <a:moveTo>
                  <a:pt x="5533779" y="0"/>
                </a:moveTo>
                <a:lnTo>
                  <a:pt x="50800" y="0"/>
                </a:lnTo>
                <a:lnTo>
                  <a:pt x="31075" y="4008"/>
                </a:lnTo>
                <a:lnTo>
                  <a:pt x="14922" y="14922"/>
                </a:lnTo>
                <a:lnTo>
                  <a:pt x="4008" y="31075"/>
                </a:lnTo>
                <a:lnTo>
                  <a:pt x="0" y="50800"/>
                </a:lnTo>
                <a:lnTo>
                  <a:pt x="0" y="82384"/>
                </a:lnTo>
                <a:lnTo>
                  <a:pt x="5584580" y="82384"/>
                </a:lnTo>
                <a:lnTo>
                  <a:pt x="5584580" y="50800"/>
                </a:lnTo>
                <a:lnTo>
                  <a:pt x="5580571" y="31075"/>
                </a:lnTo>
                <a:lnTo>
                  <a:pt x="5569657" y="14922"/>
                </a:lnTo>
                <a:lnTo>
                  <a:pt x="5553504" y="4008"/>
                </a:lnTo>
                <a:lnTo>
                  <a:pt x="5533779" y="0"/>
                </a:lnTo>
                <a:close/>
              </a:path>
            </a:pathLst>
          </a:custGeom>
          <a:solidFill>
            <a:srgbClr val="990000"/>
          </a:solidFill>
        </p:spPr>
        <p:txBody>
          <a:bodyPr wrap="square" lIns="0" tIns="0" rIns="0" bIns="0" rtlCol="0"/>
          <a:lstStyle/>
          <a:p>
            <a:endParaRPr sz="3804"/>
          </a:p>
        </p:txBody>
      </p:sp>
      <p:pic>
        <p:nvPicPr>
          <p:cNvPr id="17" name="bg object 17"/>
          <p:cNvPicPr/>
          <p:nvPr/>
        </p:nvPicPr>
        <p:blipFill>
          <a:blip r:embed="rId2" cstate="print"/>
          <a:stretch>
            <a:fillRect/>
          </a:stretch>
        </p:blipFill>
        <p:spPr>
          <a:xfrm>
            <a:off x="292957" y="2587974"/>
            <a:ext cx="214835" cy="214732"/>
          </a:xfrm>
          <a:prstGeom prst="rect">
            <a:avLst/>
          </a:prstGeom>
        </p:spPr>
      </p:pic>
      <p:pic>
        <p:nvPicPr>
          <p:cNvPr id="18" name="bg object 18"/>
          <p:cNvPicPr/>
          <p:nvPr/>
        </p:nvPicPr>
        <p:blipFill>
          <a:blip r:embed="rId3" cstate="print"/>
          <a:stretch>
            <a:fillRect/>
          </a:stretch>
        </p:blipFill>
        <p:spPr>
          <a:xfrm>
            <a:off x="400375" y="2561132"/>
            <a:ext cx="11701229" cy="241573"/>
          </a:xfrm>
          <a:prstGeom prst="rect">
            <a:avLst/>
          </a:prstGeom>
        </p:spPr>
      </p:pic>
      <p:pic>
        <p:nvPicPr>
          <p:cNvPr id="19" name="bg object 19"/>
          <p:cNvPicPr/>
          <p:nvPr/>
        </p:nvPicPr>
        <p:blipFill>
          <a:blip r:embed="rId4" cstate="print"/>
          <a:stretch>
            <a:fillRect/>
          </a:stretch>
        </p:blipFill>
        <p:spPr>
          <a:xfrm>
            <a:off x="11994341" y="1339845"/>
            <a:ext cx="107264" cy="1248129"/>
          </a:xfrm>
          <a:prstGeom prst="rect">
            <a:avLst/>
          </a:prstGeom>
        </p:spPr>
      </p:pic>
      <p:sp>
        <p:nvSpPr>
          <p:cNvPr id="20" name="bg object 20"/>
          <p:cNvSpPr/>
          <p:nvPr/>
        </p:nvSpPr>
        <p:spPr>
          <a:xfrm>
            <a:off x="185537" y="1326876"/>
            <a:ext cx="11809322" cy="1368916"/>
          </a:xfrm>
          <a:custGeom>
            <a:avLst/>
            <a:gdLst/>
            <a:ahLst/>
            <a:cxnLst/>
            <a:rect l="l" t="t" r="r" b="b"/>
            <a:pathLst>
              <a:path w="5584825" h="647700">
                <a:moveTo>
                  <a:pt x="5584580" y="0"/>
                </a:moveTo>
                <a:lnTo>
                  <a:pt x="0" y="0"/>
                </a:lnTo>
                <a:lnTo>
                  <a:pt x="0" y="596686"/>
                </a:lnTo>
                <a:lnTo>
                  <a:pt x="4008" y="616410"/>
                </a:lnTo>
                <a:lnTo>
                  <a:pt x="14922" y="632563"/>
                </a:lnTo>
                <a:lnTo>
                  <a:pt x="31075" y="643477"/>
                </a:lnTo>
                <a:lnTo>
                  <a:pt x="50800" y="647486"/>
                </a:lnTo>
                <a:lnTo>
                  <a:pt x="5533779" y="647486"/>
                </a:lnTo>
                <a:lnTo>
                  <a:pt x="5553504" y="643477"/>
                </a:lnTo>
                <a:lnTo>
                  <a:pt x="5569657" y="632563"/>
                </a:lnTo>
                <a:lnTo>
                  <a:pt x="5580571" y="616410"/>
                </a:lnTo>
                <a:lnTo>
                  <a:pt x="5584580" y="596686"/>
                </a:lnTo>
                <a:lnTo>
                  <a:pt x="5584580" y="0"/>
                </a:lnTo>
                <a:close/>
              </a:path>
            </a:pathLst>
          </a:custGeom>
          <a:solidFill>
            <a:srgbClr val="990000"/>
          </a:solidFill>
        </p:spPr>
        <p:txBody>
          <a:bodyPr wrap="square" lIns="0" tIns="0" rIns="0" bIns="0" rtlCol="0"/>
          <a:lstStyle/>
          <a:p>
            <a:endParaRPr sz="3804"/>
          </a:p>
        </p:txBody>
      </p:sp>
      <p:sp>
        <p:nvSpPr>
          <p:cNvPr id="21" name="bg object 21"/>
          <p:cNvSpPr/>
          <p:nvPr/>
        </p:nvSpPr>
        <p:spPr>
          <a:xfrm>
            <a:off x="11994339" y="1420371"/>
            <a:ext cx="0" cy="1207867"/>
          </a:xfrm>
          <a:custGeom>
            <a:avLst/>
            <a:gdLst/>
            <a:ahLst/>
            <a:cxnLst/>
            <a:rect l="l" t="t" r="r" b="b"/>
            <a:pathLst>
              <a:path h="571500">
                <a:moveTo>
                  <a:pt x="0" y="571498"/>
                </a:moveTo>
                <a:lnTo>
                  <a:pt x="0" y="0"/>
                </a:lnTo>
              </a:path>
            </a:pathLst>
          </a:custGeom>
          <a:ln w="3175">
            <a:solidFill>
              <a:srgbClr val="7F7F7F"/>
            </a:solidFill>
          </a:ln>
        </p:spPr>
        <p:txBody>
          <a:bodyPr wrap="square" lIns="0" tIns="0" rIns="0" bIns="0" rtlCol="0"/>
          <a:lstStyle/>
          <a:p>
            <a:endParaRPr sz="3804"/>
          </a:p>
        </p:txBody>
      </p:sp>
      <p:sp>
        <p:nvSpPr>
          <p:cNvPr id="22" name="bg object 22"/>
          <p:cNvSpPr/>
          <p:nvPr/>
        </p:nvSpPr>
        <p:spPr>
          <a:xfrm>
            <a:off x="11994339" y="1393530"/>
            <a:ext cx="0" cy="26841"/>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endParaRPr sz="3804"/>
          </a:p>
        </p:txBody>
      </p:sp>
      <p:sp>
        <p:nvSpPr>
          <p:cNvPr id="23" name="bg object 23"/>
          <p:cNvSpPr/>
          <p:nvPr/>
        </p:nvSpPr>
        <p:spPr>
          <a:xfrm>
            <a:off x="11994339" y="1366688"/>
            <a:ext cx="0" cy="26841"/>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endParaRPr sz="3804"/>
          </a:p>
        </p:txBody>
      </p:sp>
      <p:sp>
        <p:nvSpPr>
          <p:cNvPr id="24" name="bg object 24"/>
          <p:cNvSpPr/>
          <p:nvPr/>
        </p:nvSpPr>
        <p:spPr>
          <a:xfrm>
            <a:off x="11994339" y="1339847"/>
            <a:ext cx="0" cy="26841"/>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endParaRPr sz="3804"/>
          </a:p>
        </p:txBody>
      </p:sp>
      <p:sp>
        <p:nvSpPr>
          <p:cNvPr id="2" name="Holder 2"/>
          <p:cNvSpPr>
            <a:spLocks noGrp="1"/>
          </p:cNvSpPr>
          <p:nvPr>
            <p:ph type="ctrTitle"/>
          </p:nvPr>
        </p:nvSpPr>
        <p:spPr>
          <a:xfrm>
            <a:off x="4322145" y="1288864"/>
            <a:ext cx="3547710" cy="552908"/>
          </a:xfrm>
          <a:prstGeom prst="rect">
            <a:avLst/>
          </a:prstGeom>
        </p:spPr>
        <p:txBody>
          <a:bodyPr wrap="square" lIns="0" tIns="0" rIns="0" bIns="0">
            <a:spAutoFit/>
          </a:bodyPr>
          <a:lstStyle>
            <a:lvl1pPr>
              <a:defRPr sz="3593" b="0" i="0">
                <a:solidFill>
                  <a:schemeClr val="bg1"/>
                </a:solidFill>
                <a:latin typeface="Calibri"/>
                <a:cs typeface="Calibri"/>
              </a:defRPr>
            </a:lvl1pPr>
          </a:lstStyle>
          <a:p>
            <a:endParaRPr/>
          </a:p>
        </p:txBody>
      </p:sp>
      <p:sp>
        <p:nvSpPr>
          <p:cNvPr id="3" name="Holder 3"/>
          <p:cNvSpPr>
            <a:spLocks noGrp="1"/>
          </p:cNvSpPr>
          <p:nvPr>
            <p:ph type="subTitle" idx="4"/>
          </p:nvPr>
        </p:nvSpPr>
        <p:spPr>
          <a:xfrm>
            <a:off x="1828800" y="3840480"/>
            <a:ext cx="8534400" cy="357790"/>
          </a:xfrm>
          <a:prstGeom prst="rect">
            <a:avLst/>
          </a:prstGeom>
        </p:spPr>
        <p:txBody>
          <a:bodyPr wrap="square" lIns="0" tIns="0" rIns="0" bIns="0">
            <a:spAutoFit/>
          </a:bodyPr>
          <a:lstStyle>
            <a:lvl1pPr>
              <a:defRPr sz="232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3804288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01515" y="128721"/>
            <a:ext cx="7375621" cy="552908"/>
          </a:xfrm>
        </p:spPr>
        <p:txBody>
          <a:bodyPr lIns="0" tIns="0" rIns="0" bIns="0"/>
          <a:lstStyle>
            <a:lvl1pPr>
              <a:defRPr sz="3593" b="0" i="0">
                <a:solidFill>
                  <a:schemeClr val="bg1"/>
                </a:solidFill>
                <a:latin typeface="Calibri"/>
                <a:cs typeface="Calibri"/>
              </a:defRPr>
            </a:lvl1pPr>
          </a:lstStyle>
          <a:p>
            <a:endParaRPr/>
          </a:p>
        </p:txBody>
      </p:sp>
      <p:sp>
        <p:nvSpPr>
          <p:cNvPr id="3" name="Holder 3"/>
          <p:cNvSpPr>
            <a:spLocks noGrp="1"/>
          </p:cNvSpPr>
          <p:nvPr>
            <p:ph type="body" idx="1"/>
          </p:nvPr>
        </p:nvSpPr>
        <p:spPr>
          <a:xfrm>
            <a:off x="505350" y="1925980"/>
            <a:ext cx="11371591" cy="357790"/>
          </a:xfrm>
        </p:spPr>
        <p:txBody>
          <a:bodyPr lIns="0" tIns="0" rIns="0" bIns="0"/>
          <a:lstStyle>
            <a:lvl1pPr>
              <a:defRPr sz="2325"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1876322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01515" y="128721"/>
            <a:ext cx="7375621" cy="552908"/>
          </a:xfrm>
        </p:spPr>
        <p:txBody>
          <a:bodyPr lIns="0" tIns="0" rIns="0" bIns="0"/>
          <a:lstStyle>
            <a:lvl1pPr>
              <a:defRPr sz="3593" b="0" i="0">
                <a:solidFill>
                  <a:schemeClr val="bg1"/>
                </a:solidFill>
                <a:latin typeface="Calibri"/>
                <a:cs typeface="Calibri"/>
              </a:defRPr>
            </a:lvl1pPr>
          </a:lstStyle>
          <a:p>
            <a:endParaRPr/>
          </a:p>
        </p:txBody>
      </p:sp>
      <p:sp>
        <p:nvSpPr>
          <p:cNvPr id="3" name="Holder 3"/>
          <p:cNvSpPr>
            <a:spLocks noGrp="1"/>
          </p:cNvSpPr>
          <p:nvPr>
            <p:ph sz="half" idx="2"/>
          </p:nvPr>
        </p:nvSpPr>
        <p:spPr>
          <a:xfrm>
            <a:off x="609601" y="1577340"/>
            <a:ext cx="5303520"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1" y="1577340"/>
            <a:ext cx="5303520" cy="1692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7" name="Holder 7"/>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4189865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01515" y="128721"/>
            <a:ext cx="7375621" cy="552908"/>
          </a:xfrm>
        </p:spPr>
        <p:txBody>
          <a:bodyPr lIns="0" tIns="0" rIns="0" bIns="0"/>
          <a:lstStyle>
            <a:lvl1pPr>
              <a:defRPr sz="3593"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5" name="Holder 5"/>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3357441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4" name="Holder 4"/>
          <p:cNvSpPr>
            <a:spLocks noGrp="1"/>
          </p:cNvSpPr>
          <p:nvPr>
            <p:ph type="sldNum" sz="quarter" idx="7"/>
          </p:nvPr>
        </p:nvSpPr>
        <p:spPr/>
        <p:txBody>
          <a:bodyPr lIns="0" tIns="0" rIns="0" bIns="0"/>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3356919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477E-BDE8-8E51-10A7-9D818BCDC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0E40E-DE8B-E904-795E-E975CDF5C9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75E9C2-1638-ED04-823A-509240772E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57185-4B5B-C5E3-5667-7302D988FBCC}"/>
              </a:ext>
            </a:extLst>
          </p:cNvPr>
          <p:cNvSpPr>
            <a:spLocks noGrp="1"/>
          </p:cNvSpPr>
          <p:nvPr>
            <p:ph type="dt" sz="half" idx="10"/>
          </p:nvPr>
        </p:nvSpPr>
        <p:spPr/>
        <p:txBody>
          <a:bodyPr/>
          <a:lstStyle/>
          <a:p>
            <a:fld id="{26113448-E92A-4FA6-97A8-AFCC5BA2F59B}" type="datetimeFigureOut">
              <a:rPr lang="en-US" smtClean="0"/>
              <a:t>9/22/2023</a:t>
            </a:fld>
            <a:endParaRPr lang="en-US"/>
          </a:p>
        </p:txBody>
      </p:sp>
      <p:sp>
        <p:nvSpPr>
          <p:cNvPr id="6" name="Footer Placeholder 5">
            <a:extLst>
              <a:ext uri="{FF2B5EF4-FFF2-40B4-BE49-F238E27FC236}">
                <a16:creationId xmlns:a16="http://schemas.microsoft.com/office/drawing/2014/main" id="{CFDB710B-72B2-EC7C-544C-7AA8C2DDD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0FE43-0C61-6211-EFDE-C2E9C2BBE5EF}"/>
              </a:ext>
            </a:extLst>
          </p:cNvPr>
          <p:cNvSpPr>
            <a:spLocks noGrp="1"/>
          </p:cNvSpPr>
          <p:nvPr>
            <p:ph type="sldNum" sz="quarter" idx="12"/>
          </p:nvPr>
        </p:nvSpPr>
        <p:spPr/>
        <p:txBody>
          <a:bodyPr/>
          <a:lstStyle/>
          <a:p>
            <a:fld id="{9CCC94B9-3AB8-419F-8114-FD0C81FE01FA}" type="slidenum">
              <a:rPr lang="en-US" smtClean="0"/>
              <a:t>‹#›</a:t>
            </a:fld>
            <a:endParaRPr lang="en-US"/>
          </a:p>
        </p:txBody>
      </p:sp>
    </p:spTree>
    <p:extLst>
      <p:ext uri="{BB962C8B-B14F-4D97-AF65-F5344CB8AC3E}">
        <p14:creationId xmlns:p14="http://schemas.microsoft.com/office/powerpoint/2010/main" val="3890376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76631" y="484722"/>
            <a:ext cx="2565400" cy="461665"/>
          </a:xfrm>
          <a:prstGeom prst="rect">
            <a:avLst/>
          </a:prstGeom>
        </p:spPr>
        <p:txBody>
          <a:bodyPr wrap="square" lIns="0" tIns="0" rIns="0" bIns="0">
            <a:spAutoFit/>
          </a:bodyPr>
          <a:lstStyle>
            <a:lvl1pPr>
              <a:defRPr sz="3000" b="1"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307777"/>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1225034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2A25-CF78-6B4C-964D-B4F0AA880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0B39F-0B0C-6544-B2B0-30D39BE2C4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388A0-226D-DF45-BA2C-9557DA50950C}"/>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DE588F56-1155-2546-910E-7400A78F1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D67E5E-AAAD-4046-B849-7E273E7FA12D}"/>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209299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1383646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3370928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2125803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75920" y="228600"/>
            <a:ext cx="5648960" cy="4188460"/>
          </a:xfrm>
          <a:custGeom>
            <a:avLst/>
            <a:gdLst/>
            <a:ahLst/>
            <a:cxnLst/>
            <a:rect l="l" t="t" r="r" b="b"/>
            <a:pathLst>
              <a:path w="4236720" h="4188460">
                <a:moveTo>
                  <a:pt x="4236720" y="0"/>
                </a:moveTo>
                <a:lnTo>
                  <a:pt x="0" y="0"/>
                </a:lnTo>
                <a:lnTo>
                  <a:pt x="0" y="4187952"/>
                </a:lnTo>
                <a:lnTo>
                  <a:pt x="4236720" y="4187952"/>
                </a:lnTo>
                <a:lnTo>
                  <a:pt x="4236720" y="0"/>
                </a:lnTo>
                <a:close/>
              </a:path>
            </a:pathLst>
          </a:custGeom>
          <a:solidFill>
            <a:srgbClr val="DDDDDD"/>
          </a:solidFill>
        </p:spPr>
        <p:txBody>
          <a:bodyPr wrap="square" lIns="0" tIns="0" rIns="0" bIns="0" rtlCol="0"/>
          <a:lstStyle/>
          <a:p>
            <a:endParaRPr sz="1800"/>
          </a:p>
        </p:txBody>
      </p:sp>
      <p:sp>
        <p:nvSpPr>
          <p:cNvPr id="17" name="bg object 17"/>
          <p:cNvSpPr/>
          <p:nvPr/>
        </p:nvSpPr>
        <p:spPr>
          <a:xfrm>
            <a:off x="9070847" y="228600"/>
            <a:ext cx="2743200" cy="2039620"/>
          </a:xfrm>
          <a:custGeom>
            <a:avLst/>
            <a:gdLst/>
            <a:ahLst/>
            <a:cxnLst/>
            <a:rect l="l" t="t" r="r" b="b"/>
            <a:pathLst>
              <a:path w="2057400" h="2039620">
                <a:moveTo>
                  <a:pt x="2057400" y="0"/>
                </a:moveTo>
                <a:lnTo>
                  <a:pt x="0" y="0"/>
                </a:lnTo>
                <a:lnTo>
                  <a:pt x="0" y="2039112"/>
                </a:lnTo>
                <a:lnTo>
                  <a:pt x="2057400" y="2039112"/>
                </a:lnTo>
                <a:lnTo>
                  <a:pt x="2057400" y="0"/>
                </a:lnTo>
                <a:close/>
              </a:path>
            </a:pathLst>
          </a:custGeom>
          <a:solidFill>
            <a:srgbClr val="959595"/>
          </a:solidFill>
        </p:spPr>
        <p:txBody>
          <a:bodyPr wrap="square" lIns="0" tIns="0" rIns="0" bIns="0" rtlCol="0"/>
          <a:lstStyle/>
          <a:p>
            <a:endParaRPr sz="1800"/>
          </a:p>
        </p:txBody>
      </p:sp>
      <p:sp>
        <p:nvSpPr>
          <p:cNvPr id="18" name="bg object 18"/>
          <p:cNvSpPr/>
          <p:nvPr/>
        </p:nvSpPr>
        <p:spPr>
          <a:xfrm>
            <a:off x="6165087" y="2377439"/>
            <a:ext cx="2743200" cy="2039620"/>
          </a:xfrm>
          <a:custGeom>
            <a:avLst/>
            <a:gdLst/>
            <a:ahLst/>
            <a:cxnLst/>
            <a:rect l="l" t="t" r="r" b="b"/>
            <a:pathLst>
              <a:path w="2057400" h="2039620">
                <a:moveTo>
                  <a:pt x="2057399" y="0"/>
                </a:moveTo>
                <a:lnTo>
                  <a:pt x="0" y="0"/>
                </a:lnTo>
                <a:lnTo>
                  <a:pt x="0" y="2039112"/>
                </a:lnTo>
                <a:lnTo>
                  <a:pt x="2057399" y="2039112"/>
                </a:lnTo>
                <a:lnTo>
                  <a:pt x="2057399" y="0"/>
                </a:lnTo>
                <a:close/>
              </a:path>
            </a:pathLst>
          </a:custGeom>
          <a:solidFill>
            <a:srgbClr val="808080"/>
          </a:solidFill>
        </p:spPr>
        <p:txBody>
          <a:bodyPr wrap="square" lIns="0" tIns="0" rIns="0" bIns="0" rtlCol="0"/>
          <a:lstStyle/>
          <a:p>
            <a:endParaRPr sz="1800"/>
          </a:p>
        </p:txBody>
      </p:sp>
      <p:sp>
        <p:nvSpPr>
          <p:cNvPr id="19" name="bg object 19"/>
          <p:cNvSpPr/>
          <p:nvPr/>
        </p:nvSpPr>
        <p:spPr>
          <a:xfrm>
            <a:off x="6165087" y="228600"/>
            <a:ext cx="2743200" cy="2039620"/>
          </a:xfrm>
          <a:custGeom>
            <a:avLst/>
            <a:gdLst/>
            <a:ahLst/>
            <a:cxnLst/>
            <a:rect l="l" t="t" r="r" b="b"/>
            <a:pathLst>
              <a:path w="2057400" h="2039620">
                <a:moveTo>
                  <a:pt x="2057399" y="0"/>
                </a:moveTo>
                <a:lnTo>
                  <a:pt x="0" y="0"/>
                </a:lnTo>
                <a:lnTo>
                  <a:pt x="0" y="2039112"/>
                </a:lnTo>
                <a:lnTo>
                  <a:pt x="2057399" y="2039112"/>
                </a:lnTo>
                <a:lnTo>
                  <a:pt x="2057399" y="0"/>
                </a:lnTo>
                <a:close/>
              </a:path>
            </a:pathLst>
          </a:custGeom>
          <a:solidFill>
            <a:srgbClr val="4D4D4D"/>
          </a:solidFill>
        </p:spPr>
        <p:txBody>
          <a:bodyPr wrap="square" lIns="0" tIns="0" rIns="0" bIns="0" rtlCol="0"/>
          <a:lstStyle/>
          <a:p>
            <a:endParaRPr sz="1800"/>
          </a:p>
        </p:txBody>
      </p:sp>
      <p:sp>
        <p:nvSpPr>
          <p:cNvPr id="20" name="bg object 20"/>
          <p:cNvSpPr/>
          <p:nvPr/>
        </p:nvSpPr>
        <p:spPr>
          <a:xfrm>
            <a:off x="9070848" y="2377439"/>
            <a:ext cx="2743200" cy="2039620"/>
          </a:xfrm>
          <a:custGeom>
            <a:avLst/>
            <a:gdLst/>
            <a:ahLst/>
            <a:cxnLst/>
            <a:rect l="l" t="t" r="r" b="b"/>
            <a:pathLst>
              <a:path w="2057400" h="2039620">
                <a:moveTo>
                  <a:pt x="2057400" y="0"/>
                </a:moveTo>
                <a:lnTo>
                  <a:pt x="0" y="0"/>
                </a:lnTo>
                <a:lnTo>
                  <a:pt x="0" y="2039112"/>
                </a:lnTo>
                <a:lnTo>
                  <a:pt x="2057400" y="2039112"/>
                </a:lnTo>
                <a:lnTo>
                  <a:pt x="2057400" y="0"/>
                </a:lnTo>
                <a:close/>
              </a:path>
            </a:pathLst>
          </a:custGeom>
          <a:solidFill>
            <a:srgbClr val="B1B1B1"/>
          </a:solidFill>
        </p:spPr>
        <p:txBody>
          <a:bodyPr wrap="square" lIns="0" tIns="0" rIns="0" bIns="0" rtlCol="0"/>
          <a:lstStyle/>
          <a:p>
            <a:endParaRPr sz="1800"/>
          </a:p>
        </p:txBody>
      </p:sp>
      <p:pic>
        <p:nvPicPr>
          <p:cNvPr id="21" name="bg object 21"/>
          <p:cNvPicPr/>
          <p:nvPr/>
        </p:nvPicPr>
        <p:blipFill>
          <a:blip r:embed="rId2" cstate="print"/>
          <a:stretch>
            <a:fillRect/>
          </a:stretch>
        </p:blipFill>
        <p:spPr>
          <a:xfrm>
            <a:off x="388113" y="239269"/>
            <a:ext cx="11421855" cy="5161787"/>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348726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0A4D-B8DA-024E-BABF-1729292F47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E389D-24AC-8F44-98EB-DB19796D1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D6D189-2E05-9441-885A-8F679BAE8D88}"/>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BE4E9069-D8C1-7344-9AA5-3650262873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FAA32B-82C6-BC43-8E40-3E9D74528A83}"/>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4142404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FE22-23B0-5D4C-9FF1-609F916D1B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89E05-3255-A24B-A6DA-6818904283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0ED4D8-9B94-394C-9D3C-147BF9157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332E4-0E45-7C4E-8CBB-74A9AC6C6BD0}"/>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6" name="Footer Placeholder 5">
            <a:extLst>
              <a:ext uri="{FF2B5EF4-FFF2-40B4-BE49-F238E27FC236}">
                <a16:creationId xmlns:a16="http://schemas.microsoft.com/office/drawing/2014/main" id="{5F1C936D-5B72-9445-B2E1-02D2C4E79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F64B5-9257-C043-AB5C-6F37FD23B727}"/>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424203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C46E-1A7F-494A-AAEB-13C9BAFE3B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0AE52-4C9A-7447-A14D-8C9362745A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3A7CD5-B066-3D48-86D1-51B0C9BBBA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E5D915-B8BB-1B43-B1FF-78D8B1E5F2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8F3B13-411A-3E4E-9E56-2524B1A408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A571A6-E56D-4244-8A69-3C8C027EA539}"/>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8" name="Footer Placeholder 7">
            <a:extLst>
              <a:ext uri="{FF2B5EF4-FFF2-40B4-BE49-F238E27FC236}">
                <a16:creationId xmlns:a16="http://schemas.microsoft.com/office/drawing/2014/main" id="{3D61BEF5-68EB-8F4D-ADF7-01D024EFA8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AFF6A2-1CD2-1645-8FAA-B2AE8F9927B5}"/>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177332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A524-E328-A948-A951-ADF2A2B9F2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AE712E-FBF0-3948-896E-65C98F0E6630}"/>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4" name="Footer Placeholder 3">
            <a:extLst>
              <a:ext uri="{FF2B5EF4-FFF2-40B4-BE49-F238E27FC236}">
                <a16:creationId xmlns:a16="http://schemas.microsoft.com/office/drawing/2014/main" id="{8016131D-8F31-2448-9B89-961744EDB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E87225-F70B-2E41-9DEF-309DE6440554}"/>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190103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8B683C-717A-4E43-9BE9-E7EA8EB4125E}"/>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3" name="Footer Placeholder 2">
            <a:extLst>
              <a:ext uri="{FF2B5EF4-FFF2-40B4-BE49-F238E27FC236}">
                <a16:creationId xmlns:a16="http://schemas.microsoft.com/office/drawing/2014/main" id="{E04E42A4-87F4-0A47-98B0-55858A3A0E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551560-45C8-324D-8C1E-D0A239202993}"/>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384801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989C-E1EC-DC49-9ADA-CB17A00A0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89806F-5B30-F84E-9B10-CB40839206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CA3F9D-7432-6E45-8F63-AABBEBF30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210E5A-EFC2-BA40-AE6D-0105B5EE2887}"/>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6" name="Footer Placeholder 5">
            <a:extLst>
              <a:ext uri="{FF2B5EF4-FFF2-40B4-BE49-F238E27FC236}">
                <a16:creationId xmlns:a16="http://schemas.microsoft.com/office/drawing/2014/main" id="{3DD19F36-D56E-9B4E-B7A0-8E70DD537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586A1-3763-F847-92D2-F67D83E625C1}"/>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1162371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C8B12-9B3C-5247-B79B-482242326F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9F29FB-92E7-1D40-A513-43E8D0449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075FB3-6A12-0A47-A1E4-F2895E614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7F260-02D2-FB4A-A9F1-41D0B7A8E2EF}"/>
              </a:ext>
            </a:extLst>
          </p:cNvPr>
          <p:cNvSpPr>
            <a:spLocks noGrp="1"/>
          </p:cNvSpPr>
          <p:nvPr>
            <p:ph type="dt" sz="half" idx="10"/>
          </p:nvPr>
        </p:nvSpPr>
        <p:spPr/>
        <p:txBody>
          <a:bodyPr/>
          <a:lstStyle/>
          <a:p>
            <a:fld id="{805B3D90-96BD-8C40-83A8-028411F64270}" type="datetimeFigureOut">
              <a:rPr lang="en-US" smtClean="0"/>
              <a:t>9/22/2023</a:t>
            </a:fld>
            <a:endParaRPr lang="en-US"/>
          </a:p>
        </p:txBody>
      </p:sp>
      <p:sp>
        <p:nvSpPr>
          <p:cNvPr id="6" name="Footer Placeholder 5">
            <a:extLst>
              <a:ext uri="{FF2B5EF4-FFF2-40B4-BE49-F238E27FC236}">
                <a16:creationId xmlns:a16="http://schemas.microsoft.com/office/drawing/2014/main" id="{9F1857DC-11B3-E84A-9A6F-E460341B9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18F5BE-CD8F-A24B-89D6-41FE6A3A04E0}"/>
              </a:ext>
            </a:extLst>
          </p:cNvPr>
          <p:cNvSpPr>
            <a:spLocks noGrp="1"/>
          </p:cNvSpPr>
          <p:nvPr>
            <p:ph type="sldNum" sz="quarter" idx="12"/>
          </p:nvPr>
        </p:nvSpPr>
        <p:spPr/>
        <p:txBody>
          <a:bodyPr/>
          <a:lstStyle/>
          <a:p>
            <a:fld id="{BA9DCD6C-DBB9-154C-A3AE-8F44434700EA}" type="slidenum">
              <a:rPr lang="en-US" smtClean="0"/>
              <a:t>‹#›</a:t>
            </a:fld>
            <a:endParaRPr lang="en-US"/>
          </a:p>
        </p:txBody>
      </p:sp>
    </p:spTree>
    <p:extLst>
      <p:ext uri="{BB962C8B-B14F-4D97-AF65-F5344CB8AC3E}">
        <p14:creationId xmlns:p14="http://schemas.microsoft.com/office/powerpoint/2010/main" val="2483287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37C4FD-C5DC-324F-AAB0-678086DBE2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91874A-D1CF-0047-ADFC-F8F4CBC8C4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C4B5F1-60D4-F040-B39B-CFBB4FF57E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5B3D90-96BD-8C40-83A8-028411F64270}" type="datetimeFigureOut">
              <a:rPr lang="en-US" smtClean="0"/>
              <a:t>9/22/2023</a:t>
            </a:fld>
            <a:endParaRPr lang="en-US"/>
          </a:p>
        </p:txBody>
      </p:sp>
      <p:sp>
        <p:nvSpPr>
          <p:cNvPr id="5" name="Footer Placeholder 4">
            <a:extLst>
              <a:ext uri="{FF2B5EF4-FFF2-40B4-BE49-F238E27FC236}">
                <a16:creationId xmlns:a16="http://schemas.microsoft.com/office/drawing/2014/main" id="{EF4CA3FA-7ED1-4746-ADF8-5C9C5E1625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E179CD-9E9E-5843-8280-0CE74B2D25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DCD6C-DBB9-154C-A3AE-8F44434700EA}" type="slidenum">
              <a:rPr lang="en-US" smtClean="0"/>
              <a:t>‹#›</a:t>
            </a:fld>
            <a:endParaRPr lang="en-US"/>
          </a:p>
        </p:txBody>
      </p:sp>
    </p:spTree>
    <p:extLst>
      <p:ext uri="{BB962C8B-B14F-4D97-AF65-F5344CB8AC3E}">
        <p14:creationId xmlns:p14="http://schemas.microsoft.com/office/powerpoint/2010/main" val="539119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 y="0"/>
            <a:ext cx="12179915" cy="824034"/>
          </a:xfrm>
          <a:custGeom>
            <a:avLst/>
            <a:gdLst/>
            <a:ahLst/>
            <a:cxnLst/>
            <a:rect l="l" t="t" r="r" b="b"/>
            <a:pathLst>
              <a:path w="5760085" h="389890">
                <a:moveTo>
                  <a:pt x="5759996" y="0"/>
                </a:moveTo>
                <a:lnTo>
                  <a:pt x="0" y="0"/>
                </a:lnTo>
                <a:lnTo>
                  <a:pt x="0" y="389623"/>
                </a:lnTo>
                <a:lnTo>
                  <a:pt x="5759996" y="389623"/>
                </a:lnTo>
                <a:lnTo>
                  <a:pt x="5759996" y="0"/>
                </a:lnTo>
                <a:close/>
              </a:path>
            </a:pathLst>
          </a:custGeom>
          <a:solidFill>
            <a:srgbClr val="990000"/>
          </a:solidFill>
        </p:spPr>
        <p:txBody>
          <a:bodyPr wrap="square" lIns="0" tIns="0" rIns="0" bIns="0" rtlCol="0"/>
          <a:lstStyle/>
          <a:p>
            <a:endParaRPr sz="3804"/>
          </a:p>
        </p:txBody>
      </p:sp>
      <p:sp>
        <p:nvSpPr>
          <p:cNvPr id="2" name="Holder 2"/>
          <p:cNvSpPr>
            <a:spLocks noGrp="1"/>
          </p:cNvSpPr>
          <p:nvPr>
            <p:ph type="title"/>
          </p:nvPr>
        </p:nvSpPr>
        <p:spPr>
          <a:xfrm>
            <a:off x="201515" y="128721"/>
            <a:ext cx="7375621" cy="261610"/>
          </a:xfrm>
          <a:prstGeom prst="rect">
            <a:avLst/>
          </a:prstGeom>
        </p:spPr>
        <p:txBody>
          <a:bodyPr wrap="square" lIns="0" tIns="0" rIns="0" bIns="0">
            <a:spAutoFit/>
          </a:bodyPr>
          <a:lstStyle>
            <a:lvl1pPr>
              <a:defRPr sz="1700" b="0" i="0">
                <a:solidFill>
                  <a:schemeClr val="bg1"/>
                </a:solidFill>
                <a:latin typeface="Calibri"/>
                <a:cs typeface="Calibri"/>
              </a:defRPr>
            </a:lvl1pPr>
          </a:lstStyle>
          <a:p>
            <a:endParaRPr/>
          </a:p>
        </p:txBody>
      </p:sp>
      <p:sp>
        <p:nvSpPr>
          <p:cNvPr id="3" name="Holder 3"/>
          <p:cNvSpPr>
            <a:spLocks noGrp="1"/>
          </p:cNvSpPr>
          <p:nvPr>
            <p:ph type="body" idx="1"/>
          </p:nvPr>
        </p:nvSpPr>
        <p:spPr>
          <a:xfrm>
            <a:off x="505350" y="1925980"/>
            <a:ext cx="11371591" cy="169277"/>
          </a:xfrm>
          <a:prstGeom prst="rect">
            <a:avLst/>
          </a:prstGeom>
        </p:spPr>
        <p:txBody>
          <a:bodyPr wrap="square" lIns="0" tIns="0" rIns="0" bIns="0">
            <a:spAutoFit/>
          </a:bodyPr>
          <a:lstStyle>
            <a:lvl1pPr>
              <a:defRPr sz="11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4145280" y="6377939"/>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39"/>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a:xfrm>
            <a:off x="11445333" y="6605207"/>
            <a:ext cx="590802" cy="359073"/>
          </a:xfrm>
          <a:prstGeom prst="rect">
            <a:avLst/>
          </a:prstGeom>
        </p:spPr>
        <p:txBody>
          <a:bodyPr wrap="square" lIns="0" tIns="0" rIns="0" bIns="0">
            <a:spAutoFit/>
          </a:bodyPr>
          <a:lstStyle>
            <a:lvl1pPr>
              <a:defRPr sz="1268" b="0" i="0">
                <a:solidFill>
                  <a:schemeClr val="tx1"/>
                </a:solidFill>
                <a:latin typeface="Tahoma"/>
                <a:cs typeface="Tahoma"/>
              </a:defRPr>
            </a:lvl1pPr>
          </a:lstStyle>
          <a:p>
            <a:pPr marL="80524">
              <a:lnSpc>
                <a:spcPts val="1427"/>
              </a:lnSpc>
            </a:pPr>
            <a:fld id="{81D60167-4931-47E6-BA6A-407CBD079E47}" type="slidenum">
              <a:rPr lang="en-US" spc="-42" smtClean="0"/>
              <a:pPr marL="80524">
                <a:lnSpc>
                  <a:spcPts val="1427"/>
                </a:lnSpc>
              </a:pPr>
              <a:t>‹#›</a:t>
            </a:fld>
            <a:r>
              <a:rPr lang="en-US" spc="-169"/>
              <a:t> </a:t>
            </a:r>
            <a:r>
              <a:rPr lang="en-US" spc="180"/>
              <a:t>/</a:t>
            </a:r>
            <a:r>
              <a:rPr lang="en-US" spc="-159"/>
              <a:t> </a:t>
            </a:r>
            <a:r>
              <a:rPr lang="en-US" spc="-53"/>
              <a:t>32</a:t>
            </a:r>
            <a:endParaRPr lang="en-US" spc="-53" dirty="0"/>
          </a:p>
        </p:txBody>
      </p:sp>
    </p:spTree>
    <p:extLst>
      <p:ext uri="{BB962C8B-B14F-4D97-AF65-F5344CB8AC3E}">
        <p14:creationId xmlns:p14="http://schemas.microsoft.com/office/powerpoint/2010/main" val="150577340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95" r:id="rId6"/>
  </p:sldLayoutIdLst>
  <p:txStyles>
    <p:titleStyle>
      <a:lvl1pPr>
        <a:defRPr>
          <a:latin typeface="+mj-lt"/>
          <a:ea typeface="+mj-ea"/>
          <a:cs typeface="+mj-cs"/>
        </a:defRPr>
      </a:lvl1pPr>
    </p:titleStyle>
    <p:body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bodyStyle>
    <p:otherStyle>
      <a:lvl1pPr marL="0">
        <a:defRPr>
          <a:latin typeface="+mn-lt"/>
          <a:ea typeface="+mn-ea"/>
          <a:cs typeface="+mn-cs"/>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26721" y="6167629"/>
            <a:ext cx="4594351" cy="513587"/>
          </a:xfrm>
          <a:prstGeom prst="rect">
            <a:avLst/>
          </a:prstGeom>
        </p:spPr>
      </p:pic>
      <p:sp>
        <p:nvSpPr>
          <p:cNvPr id="17" name="bg object 17"/>
          <p:cNvSpPr/>
          <p:nvPr/>
        </p:nvSpPr>
        <p:spPr>
          <a:xfrm>
            <a:off x="751841" y="975363"/>
            <a:ext cx="10667153" cy="17780"/>
          </a:xfrm>
          <a:custGeom>
            <a:avLst/>
            <a:gdLst/>
            <a:ahLst/>
            <a:cxnLst/>
            <a:rect l="l" t="t" r="r" b="b"/>
            <a:pathLst>
              <a:path w="8000365" h="17780">
                <a:moveTo>
                  <a:pt x="0" y="17157"/>
                </a:moveTo>
                <a:lnTo>
                  <a:pt x="8000326" y="0"/>
                </a:lnTo>
              </a:path>
            </a:pathLst>
          </a:custGeom>
          <a:ln w="12700">
            <a:solidFill>
              <a:srgbClr val="000000"/>
            </a:solidFill>
          </a:ln>
        </p:spPr>
        <p:txBody>
          <a:bodyPr wrap="square" lIns="0" tIns="0" rIns="0" bIns="0" rtlCol="0"/>
          <a:lstStyle/>
          <a:p>
            <a:endParaRPr sz="1800"/>
          </a:p>
        </p:txBody>
      </p:sp>
      <p:sp>
        <p:nvSpPr>
          <p:cNvPr id="2" name="Holder 2"/>
          <p:cNvSpPr>
            <a:spLocks noGrp="1"/>
          </p:cNvSpPr>
          <p:nvPr>
            <p:ph type="title"/>
          </p:nvPr>
        </p:nvSpPr>
        <p:spPr>
          <a:xfrm>
            <a:off x="702781" y="86360"/>
            <a:ext cx="10786435" cy="461665"/>
          </a:xfrm>
          <a:prstGeom prst="rect">
            <a:avLst/>
          </a:prstGeom>
        </p:spPr>
        <p:txBody>
          <a:bodyPr wrap="square" lIns="0" tIns="0" rIns="0" bIns="0">
            <a:spAutoFit/>
          </a:bodyPr>
          <a:lstStyle>
            <a:lvl1pPr>
              <a:defRPr sz="3000" b="1" i="0">
                <a:solidFill>
                  <a:schemeClr val="tx1"/>
                </a:solidFill>
                <a:latin typeface="Calibri"/>
                <a:cs typeface="Calibri"/>
              </a:defRPr>
            </a:lvl1pPr>
          </a:lstStyle>
          <a:p>
            <a:endParaRPr/>
          </a:p>
        </p:txBody>
      </p:sp>
      <p:sp>
        <p:nvSpPr>
          <p:cNvPr id="3" name="Holder 3"/>
          <p:cNvSpPr>
            <a:spLocks noGrp="1"/>
          </p:cNvSpPr>
          <p:nvPr>
            <p:ph type="body" idx="1"/>
          </p:nvPr>
        </p:nvSpPr>
        <p:spPr>
          <a:xfrm>
            <a:off x="1329979" y="1158365"/>
            <a:ext cx="9532040" cy="307777"/>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9/22/2023</a:t>
            </a:fld>
            <a:endParaRPr lang="en-US"/>
          </a:p>
        </p:txBody>
      </p:sp>
      <p:sp>
        <p:nvSpPr>
          <p:cNvPr id="6" name="Holder 6"/>
          <p:cNvSpPr>
            <a:spLocks noGrp="1"/>
          </p:cNvSpPr>
          <p:nvPr>
            <p:ph type="sldNum" sz="quarter" idx="7"/>
          </p:nvPr>
        </p:nvSpPr>
        <p:spPr>
          <a:xfrm>
            <a:off x="11186701" y="6306710"/>
            <a:ext cx="358987" cy="182038"/>
          </a:xfrm>
          <a:prstGeom prst="rect">
            <a:avLst/>
          </a:prstGeom>
        </p:spPr>
        <p:txBody>
          <a:bodyPr wrap="square" lIns="0" tIns="0" rIns="0" bIns="0">
            <a:spAutoFit/>
          </a:bodyPr>
          <a:lstStyle>
            <a:lvl1pPr>
              <a:defRPr sz="1400" b="0" i="0">
                <a:solidFill>
                  <a:schemeClr val="tx1"/>
                </a:solidFill>
                <a:latin typeface="Calibri"/>
                <a:cs typeface="Calibri"/>
              </a:defRPr>
            </a:lvl1pPr>
          </a:lstStyle>
          <a:p>
            <a:pPr marL="38100">
              <a:lnSpc>
                <a:spcPts val="1435"/>
              </a:lnSpc>
            </a:pPr>
            <a:fld id="{81D60167-4931-47E6-BA6A-407CBD079E47}" type="slidenum">
              <a:rPr lang="en-US" spc="-25" smtClean="0"/>
              <a:pPr marL="38100">
                <a:lnSpc>
                  <a:spcPts val="1435"/>
                </a:lnSpc>
              </a:pPr>
              <a:t>‹#›</a:t>
            </a:fld>
            <a:endParaRPr lang="en-US" spc="-25" dirty="0"/>
          </a:p>
        </p:txBody>
      </p:sp>
    </p:spTree>
    <p:extLst>
      <p:ext uri="{BB962C8B-B14F-4D97-AF65-F5344CB8AC3E}">
        <p14:creationId xmlns:p14="http://schemas.microsoft.com/office/powerpoint/2010/main" val="380144047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2.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www.washingtonpost.com/graphics/investigations/police-shootings-database/)"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77.png"/><Relationship Id="rId5" Type="http://schemas.openxmlformats.org/officeDocument/2006/relationships/image" Target="../media/image33.png"/><Relationship Id="rId10" Type="http://schemas.openxmlformats.org/officeDocument/2006/relationships/image" Target="../media/image76.png"/><Relationship Id="rId4" Type="http://schemas.openxmlformats.org/officeDocument/2006/relationships/image" Target="../media/image32.png"/><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PM-Reports/jury-data" TargetMode="External"/><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137849" y="3390713"/>
            <a:ext cx="7498095" cy="1171219"/>
          </a:xfrm>
          <a:prstGeom prst="rect">
            <a:avLst/>
          </a:prstGeom>
        </p:spPr>
        <p:txBody>
          <a:bodyPr vert="horz" wrap="square" lIns="0" tIns="169101" rIns="0" bIns="0" rtlCol="0" anchor="ctr">
            <a:spAutoFit/>
          </a:bodyPr>
          <a:lstStyle/>
          <a:p>
            <a:pPr algn="ctr">
              <a:lnSpc>
                <a:spcPct val="100000"/>
              </a:lnSpc>
              <a:spcBef>
                <a:spcPts val="1332"/>
              </a:spcBef>
            </a:pPr>
            <a:r>
              <a:rPr dirty="0"/>
              <a:t>Intro</a:t>
            </a:r>
            <a:r>
              <a:rPr spc="53" dirty="0"/>
              <a:t> </a:t>
            </a:r>
            <a:r>
              <a:rPr dirty="0"/>
              <a:t>to</a:t>
            </a:r>
            <a:r>
              <a:rPr spc="74" dirty="0"/>
              <a:t> </a:t>
            </a:r>
            <a:r>
              <a:rPr spc="-21" dirty="0"/>
              <a:t>Probability</a:t>
            </a:r>
          </a:p>
          <a:p>
            <a:pPr algn="ctr">
              <a:lnSpc>
                <a:spcPct val="100000"/>
              </a:lnSpc>
              <a:spcBef>
                <a:spcPts val="676"/>
              </a:spcBef>
            </a:pPr>
            <a:r>
              <a:rPr sz="2325" spc="-106" dirty="0">
                <a:latin typeface="Tahoma"/>
                <a:cs typeface="Tahoma"/>
              </a:rPr>
              <a:t>Week</a:t>
            </a:r>
            <a:r>
              <a:rPr sz="2325" spc="-21" dirty="0">
                <a:latin typeface="Tahoma"/>
                <a:cs typeface="Tahoma"/>
              </a:rPr>
              <a:t> </a:t>
            </a:r>
            <a:r>
              <a:rPr sz="2325" spc="-106" dirty="0">
                <a:latin typeface="Tahoma"/>
                <a:cs typeface="Tahoma"/>
              </a:rPr>
              <a:t>4</a:t>
            </a:r>
            <a:endParaRPr sz="2325">
              <a:latin typeface="Tahoma"/>
              <a:cs typeface="Tahoma"/>
            </a:endParaRPr>
          </a:p>
        </p:txBody>
      </p:sp>
      <p:sp>
        <p:nvSpPr>
          <p:cNvPr id="5" name="object 5"/>
          <p:cNvSpPr txBox="1">
            <a:spLocks noGrp="1"/>
          </p:cNvSpPr>
          <p:nvPr>
            <p:ph type="sldNum" sz="quarter" idx="7"/>
          </p:nvPr>
        </p:nvSpPr>
        <p:spPr>
          <a:xfrm>
            <a:off x="18204493" y="13730242"/>
            <a:ext cx="5797761" cy="179536"/>
          </a:xfrm>
          <a:prstGeom prst="rect">
            <a:avLst/>
          </a:prstGeom>
        </p:spPr>
        <p:txBody>
          <a:bodyPr vert="horz" wrap="square" lIns="0" tIns="0" rIns="0" bIns="0" rtlCol="0" anchor="ctr">
            <a:spAutoFit/>
          </a:bodyPr>
          <a:lstStyle/>
          <a:p>
            <a:pPr marL="80524">
              <a:lnSpc>
                <a:spcPts val="1427"/>
              </a:lnSpc>
            </a:pPr>
            <a:fld id="{81D60167-4931-47E6-BA6A-407CBD079E47}" type="slidenum">
              <a:rPr spc="-42" dirty="0"/>
              <a:pPr marL="80524">
                <a:lnSpc>
                  <a:spcPts val="1427"/>
                </a:lnSpc>
              </a:pPr>
              <a:t>1</a:t>
            </a:fld>
            <a:r>
              <a:rPr spc="-169" dirty="0"/>
              <a:t> </a:t>
            </a:r>
            <a:r>
              <a:rPr spc="180" dirty="0"/>
              <a:t>/</a:t>
            </a:r>
            <a:r>
              <a:rPr spc="-159" dirty="0"/>
              <a:t> </a:t>
            </a:r>
            <a:r>
              <a:rPr spc="-53" dirty="0"/>
              <a:t>32</a:t>
            </a:r>
          </a:p>
        </p:txBody>
      </p:sp>
      <p:sp>
        <p:nvSpPr>
          <p:cNvPr id="3" name="object 3"/>
          <p:cNvSpPr txBox="1"/>
          <p:nvPr/>
        </p:nvSpPr>
        <p:spPr>
          <a:xfrm>
            <a:off x="3433121" y="2974337"/>
            <a:ext cx="5110165" cy="491971"/>
          </a:xfrm>
          <a:prstGeom prst="rect">
            <a:avLst/>
          </a:prstGeom>
        </p:spPr>
        <p:txBody>
          <a:bodyPr vert="horz" wrap="square" lIns="0" tIns="36236" rIns="0" bIns="0" rtlCol="0">
            <a:spAutoFit/>
          </a:bodyPr>
          <a:lstStyle/>
          <a:p>
            <a:pPr marL="26841">
              <a:spcBef>
                <a:spcPts val="285"/>
              </a:spcBef>
            </a:pPr>
            <a:r>
              <a:rPr sz="2959" dirty="0">
                <a:latin typeface="Calibri"/>
                <a:cs typeface="Calibri"/>
              </a:rPr>
              <a:t>Professor</a:t>
            </a:r>
            <a:r>
              <a:rPr sz="2959" spc="95" dirty="0">
                <a:latin typeface="Calibri"/>
                <a:cs typeface="Calibri"/>
              </a:rPr>
              <a:t> </a:t>
            </a:r>
            <a:r>
              <a:rPr sz="2959" spc="-53" dirty="0">
                <a:latin typeface="Calibri"/>
                <a:cs typeface="Calibri"/>
              </a:rPr>
              <a:t>Gia</a:t>
            </a:r>
            <a:r>
              <a:rPr lang="en-US" sz="2959" spc="-53" dirty="0">
                <a:latin typeface="Calibri"/>
                <a:cs typeface="Calibri"/>
              </a:rPr>
              <a:t> Barboza-Salerno</a:t>
            </a:r>
            <a:endParaRPr sz="2959" dirty="0">
              <a:latin typeface="Calibri"/>
              <a:cs typeface="Calibri"/>
            </a:endParaRPr>
          </a:p>
        </p:txBody>
      </p:sp>
      <p:sp>
        <p:nvSpPr>
          <p:cNvPr id="4" name="object 4"/>
          <p:cNvSpPr txBox="1"/>
          <p:nvPr/>
        </p:nvSpPr>
        <p:spPr>
          <a:xfrm>
            <a:off x="3320066" y="3466308"/>
            <a:ext cx="4601190" cy="1854973"/>
          </a:xfrm>
          <a:prstGeom prst="rect">
            <a:avLst/>
          </a:prstGeom>
        </p:spPr>
        <p:txBody>
          <a:bodyPr vert="horz" wrap="square" lIns="0" tIns="36236" rIns="0" bIns="0" rtlCol="0">
            <a:spAutoFit/>
          </a:bodyPr>
          <a:lstStyle/>
          <a:p>
            <a:pPr marL="25499" marR="10737" indent="75156" algn="ctr">
              <a:lnSpc>
                <a:spcPts val="2008"/>
              </a:lnSpc>
              <a:spcBef>
                <a:spcPts val="285"/>
              </a:spcBef>
            </a:pPr>
            <a:r>
              <a:rPr sz="1691" dirty="0">
                <a:latin typeface="Tahoma"/>
                <a:cs typeface="Tahoma"/>
              </a:rPr>
              <a:t>College</a:t>
            </a:r>
            <a:r>
              <a:rPr sz="1691" spc="63" dirty="0">
                <a:latin typeface="Tahoma"/>
                <a:cs typeface="Tahoma"/>
              </a:rPr>
              <a:t> </a:t>
            </a:r>
            <a:r>
              <a:rPr sz="1691" dirty="0">
                <a:latin typeface="Tahoma"/>
                <a:cs typeface="Tahoma"/>
              </a:rPr>
              <a:t>of</a:t>
            </a:r>
            <a:r>
              <a:rPr sz="1691" spc="74" dirty="0">
                <a:latin typeface="Tahoma"/>
                <a:cs typeface="Tahoma"/>
              </a:rPr>
              <a:t> </a:t>
            </a:r>
            <a:r>
              <a:rPr sz="1691" dirty="0">
                <a:latin typeface="Tahoma"/>
                <a:cs typeface="Tahoma"/>
              </a:rPr>
              <a:t>Social</a:t>
            </a:r>
            <a:r>
              <a:rPr sz="1691" spc="74" dirty="0">
                <a:latin typeface="Tahoma"/>
                <a:cs typeface="Tahoma"/>
              </a:rPr>
              <a:t> </a:t>
            </a:r>
            <a:r>
              <a:rPr sz="1691" spc="-42" dirty="0">
                <a:latin typeface="Tahoma"/>
                <a:cs typeface="Tahoma"/>
              </a:rPr>
              <a:t>Work </a:t>
            </a:r>
            <a:endParaRPr lang="en-US" sz="1691" spc="-42" dirty="0">
              <a:latin typeface="Tahoma"/>
              <a:cs typeface="Tahoma"/>
            </a:endParaRPr>
          </a:p>
          <a:p>
            <a:pPr marL="25499" marR="10737" indent="75156" algn="ctr">
              <a:lnSpc>
                <a:spcPts val="2008"/>
              </a:lnSpc>
              <a:spcBef>
                <a:spcPts val="285"/>
              </a:spcBef>
            </a:pPr>
            <a:r>
              <a:rPr sz="1691" dirty="0">
                <a:latin typeface="Tahoma"/>
                <a:cs typeface="Tahoma"/>
              </a:rPr>
              <a:t>The</a:t>
            </a:r>
            <a:r>
              <a:rPr sz="1691" spc="159" dirty="0">
                <a:latin typeface="Tahoma"/>
                <a:cs typeface="Tahoma"/>
              </a:rPr>
              <a:t> </a:t>
            </a:r>
            <a:r>
              <a:rPr sz="1691" dirty="0">
                <a:latin typeface="Tahoma"/>
                <a:cs typeface="Tahoma"/>
              </a:rPr>
              <a:t>Ohio</a:t>
            </a:r>
            <a:r>
              <a:rPr sz="1691" spc="159" dirty="0">
                <a:latin typeface="Tahoma"/>
                <a:cs typeface="Tahoma"/>
              </a:rPr>
              <a:t> </a:t>
            </a:r>
            <a:r>
              <a:rPr sz="1691" dirty="0">
                <a:latin typeface="Tahoma"/>
                <a:cs typeface="Tahoma"/>
              </a:rPr>
              <a:t>State</a:t>
            </a:r>
            <a:r>
              <a:rPr sz="1691" spc="159" dirty="0">
                <a:latin typeface="Tahoma"/>
                <a:cs typeface="Tahoma"/>
              </a:rPr>
              <a:t> </a:t>
            </a:r>
            <a:r>
              <a:rPr sz="1691" spc="-21" dirty="0">
                <a:latin typeface="Tahoma"/>
                <a:cs typeface="Tahoma"/>
              </a:rPr>
              <a:t>University</a:t>
            </a:r>
            <a:endParaRPr lang="en-US" sz="1691" spc="-21" dirty="0">
              <a:latin typeface="Tahoma"/>
              <a:cs typeface="Tahoma"/>
            </a:endParaRPr>
          </a:p>
          <a:p>
            <a:pPr marL="25499" marR="10737" indent="75156" algn="ctr">
              <a:lnSpc>
                <a:spcPts val="2008"/>
              </a:lnSpc>
              <a:spcBef>
                <a:spcPts val="285"/>
              </a:spcBef>
            </a:pPr>
            <a:r>
              <a:rPr lang="en-US" sz="1691" spc="-21" dirty="0">
                <a:latin typeface="Tahoma"/>
                <a:cs typeface="Tahoma"/>
              </a:rPr>
              <a:t>Week 4: Intro to Probability Theory and Sampling Distributions</a:t>
            </a:r>
            <a:endParaRPr sz="1691" dirty="0">
              <a:latin typeface="Tahoma"/>
              <a:cs typeface="Tahoma"/>
            </a:endParaRPr>
          </a:p>
          <a:p>
            <a:pPr>
              <a:lnSpc>
                <a:spcPct val="100000"/>
              </a:lnSpc>
            </a:pPr>
            <a:endParaRPr sz="1691" dirty="0">
              <a:latin typeface="Tahoma"/>
              <a:cs typeface="Tahoma"/>
            </a:endParaRPr>
          </a:p>
          <a:p>
            <a:pPr>
              <a:spcBef>
                <a:spcPts val="32"/>
              </a:spcBef>
            </a:pPr>
            <a:endParaRPr sz="1268" dirty="0">
              <a:latin typeface="Tahoma"/>
              <a:cs typeface="Tahoma"/>
            </a:endParaRPr>
          </a:p>
          <a:p>
            <a:pPr algn="ctr">
              <a:spcBef>
                <a:spcPts val="11"/>
              </a:spcBef>
            </a:pPr>
            <a:r>
              <a:rPr sz="1691" dirty="0">
                <a:latin typeface="Tahoma"/>
                <a:cs typeface="Tahoma"/>
              </a:rPr>
              <a:t>September</a:t>
            </a:r>
            <a:r>
              <a:rPr sz="1691" spc="-85" dirty="0">
                <a:latin typeface="Tahoma"/>
                <a:cs typeface="Tahoma"/>
              </a:rPr>
              <a:t> </a:t>
            </a:r>
            <a:r>
              <a:rPr sz="1691" dirty="0">
                <a:latin typeface="Tahoma"/>
                <a:cs typeface="Tahoma"/>
              </a:rPr>
              <a:t>12,</a:t>
            </a:r>
            <a:r>
              <a:rPr sz="1691" spc="-74" dirty="0">
                <a:latin typeface="Tahoma"/>
                <a:cs typeface="Tahoma"/>
              </a:rPr>
              <a:t> </a:t>
            </a:r>
            <a:r>
              <a:rPr sz="1691" spc="-42" dirty="0">
                <a:latin typeface="Tahoma"/>
                <a:cs typeface="Tahoma"/>
              </a:rPr>
              <a:t>2023</a:t>
            </a:r>
            <a:endParaRPr sz="1691" dirty="0">
              <a:latin typeface="Tahoma"/>
              <a:cs typeface="Tahoma"/>
            </a:endParaRPr>
          </a:p>
        </p:txBody>
      </p:sp>
    </p:spTree>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F4285-A3A0-DE84-D1E6-250DB1EA9089}"/>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2E2381B7-D0C7-829E-0D32-0FA0F006ED59}"/>
              </a:ext>
            </a:extLst>
          </p:cNvPr>
          <p:cNvSpPr>
            <a:spLocks noGrp="1"/>
          </p:cNvSpPr>
          <p:nvPr>
            <p:ph type="body" idx="1"/>
          </p:nvPr>
        </p:nvSpPr>
        <p:spPr>
          <a:xfrm>
            <a:off x="505350" y="1925980"/>
            <a:ext cx="11371591" cy="715581"/>
          </a:xfrm>
        </p:spPr>
        <p:txBody>
          <a:bodyPr/>
          <a:lstStyle/>
          <a:p>
            <a:r>
              <a:rPr lang="en-US" dirty="0"/>
              <a:t>The probability of being dealt a full house in poker is .0014. If you were dealt 100,000</a:t>
            </a:r>
          </a:p>
          <a:p>
            <a:r>
              <a:rPr lang="en-US" dirty="0"/>
              <a:t>poker hands, how many full houses should you </a:t>
            </a:r>
            <a:r>
              <a:rPr lang="en-US" u="sng" dirty="0"/>
              <a:t>expect</a:t>
            </a:r>
            <a:r>
              <a:rPr lang="en-US" dirty="0"/>
              <a:t>?</a:t>
            </a:r>
          </a:p>
        </p:txBody>
      </p:sp>
      <p:sp>
        <p:nvSpPr>
          <p:cNvPr id="4" name="Text Placeholder 2">
            <a:extLst>
              <a:ext uri="{FF2B5EF4-FFF2-40B4-BE49-F238E27FC236}">
                <a16:creationId xmlns:a16="http://schemas.microsoft.com/office/drawing/2014/main" id="{8FE22C5D-36F9-D30E-DD01-9D3B6914177E}"/>
              </a:ext>
            </a:extLst>
          </p:cNvPr>
          <p:cNvSpPr txBox="1">
            <a:spLocks/>
          </p:cNvSpPr>
          <p:nvPr/>
        </p:nvSpPr>
        <p:spPr>
          <a:xfrm>
            <a:off x="201515" y="5812394"/>
            <a:ext cx="11371591" cy="715581"/>
          </a:xfrm>
          <a:prstGeom prst="rect">
            <a:avLst/>
          </a:prstGeom>
        </p:spPr>
        <p:txBody>
          <a:bodyPr wrap="square" lIns="0" tIns="0" rIns="0" bIns="0">
            <a:spAutoFit/>
          </a:bodyPr>
          <a:lstStyle>
            <a:lvl1pPr marL="0">
              <a:defRPr sz="2325" b="0" i="0">
                <a:solidFill>
                  <a:schemeClr val="tx1"/>
                </a:solidFill>
                <a:latin typeface="Tahoma"/>
                <a:ea typeface="+mn-ea"/>
                <a:cs typeface="Tahoma"/>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a:lstStyle>
          <a:p>
            <a:r>
              <a:rPr lang="en-US" b="1" kern="0" dirty="0"/>
              <a:t>Note</a:t>
            </a:r>
            <a:r>
              <a:rPr lang="en-US" kern="0" dirty="0"/>
              <a:t>: this is interpreted as a long-run average… Clearly, anything can happen at anytime.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5738254-9769-BBF6-E3F6-4731DB473BBB}"/>
                  </a:ext>
                </a:extLst>
              </p:cNvPr>
              <p:cNvSpPr txBox="1"/>
              <p:nvPr/>
            </p:nvSpPr>
            <p:spPr>
              <a:xfrm>
                <a:off x="5172509" y="3672980"/>
                <a:ext cx="184698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oMath>
                  </m:oMathPara>
                </a14:m>
                <a:endParaRPr lang="en-US" sz="2400" dirty="0"/>
              </a:p>
            </p:txBody>
          </p:sp>
        </mc:Choice>
        <mc:Fallback>
          <p:sp>
            <p:nvSpPr>
              <p:cNvPr id="5" name="TextBox 4">
                <a:extLst>
                  <a:ext uri="{FF2B5EF4-FFF2-40B4-BE49-F238E27FC236}">
                    <a16:creationId xmlns:a16="http://schemas.microsoft.com/office/drawing/2014/main" id="{05738254-9769-BBF6-E3F6-4731DB473BBB}"/>
                  </a:ext>
                </a:extLst>
              </p:cNvPr>
              <p:cNvSpPr txBox="1">
                <a:spLocks noRot="1" noChangeAspect="1" noMove="1" noResize="1" noEditPoints="1" noAdjustHandles="1" noChangeArrowheads="1" noChangeShapeType="1" noTextEdit="1"/>
              </p:cNvSpPr>
              <p:nvPr/>
            </p:nvSpPr>
            <p:spPr>
              <a:xfrm>
                <a:off x="5172509" y="3672980"/>
                <a:ext cx="1846980" cy="369332"/>
              </a:xfrm>
              <a:prstGeom prst="rect">
                <a:avLst/>
              </a:prstGeom>
              <a:blipFill>
                <a:blip r:embed="rId2"/>
                <a:stretch>
                  <a:fillRect l="-3642" r="-5629"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B05D66-C7AE-995B-9443-AFAEBBDA933E}"/>
                  </a:ext>
                </a:extLst>
              </p:cNvPr>
              <p:cNvSpPr txBox="1"/>
              <p:nvPr/>
            </p:nvSpPr>
            <p:spPr>
              <a:xfrm>
                <a:off x="4346963" y="4170566"/>
                <a:ext cx="3498073"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=100000×.00</m:t>
                    </m:r>
                    <m:r>
                      <a:rPr lang="en-US" sz="2400" b="0" i="1" smtClean="0">
                        <a:latin typeface="Cambria Math" panose="02040503050406030204" pitchFamily="18" charset="0"/>
                      </a:rPr>
                      <m:t>14=</m:t>
                    </m:r>
                  </m:oMath>
                </a14:m>
                <a:r>
                  <a:rPr lang="en-US" sz="2400" dirty="0"/>
                  <a:t>140</a:t>
                </a:r>
              </a:p>
            </p:txBody>
          </p:sp>
        </mc:Choice>
        <mc:Fallback>
          <p:sp>
            <p:nvSpPr>
              <p:cNvPr id="6" name="TextBox 5">
                <a:extLst>
                  <a:ext uri="{FF2B5EF4-FFF2-40B4-BE49-F238E27FC236}">
                    <a16:creationId xmlns:a16="http://schemas.microsoft.com/office/drawing/2014/main" id="{60B05D66-C7AE-995B-9443-AFAEBBDA933E}"/>
                  </a:ext>
                </a:extLst>
              </p:cNvPr>
              <p:cNvSpPr txBox="1">
                <a:spLocks noRot="1" noChangeAspect="1" noMove="1" noResize="1" noEditPoints="1" noAdjustHandles="1" noChangeArrowheads="1" noChangeShapeType="1" noTextEdit="1"/>
              </p:cNvSpPr>
              <p:nvPr/>
            </p:nvSpPr>
            <p:spPr>
              <a:xfrm>
                <a:off x="4346963" y="4170566"/>
                <a:ext cx="3498073" cy="369332"/>
              </a:xfrm>
              <a:prstGeom prst="rect">
                <a:avLst/>
              </a:prstGeom>
              <a:blipFill>
                <a:blip r:embed="rId3"/>
                <a:stretch>
                  <a:fillRect l="-2962" t="-24590" r="-4355" b="-49180"/>
                </a:stretch>
              </a:blipFill>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92606971-9873-5EBA-AA15-9DC25D2705FF}"/>
              </a:ext>
            </a:extLst>
          </p:cNvPr>
          <p:cNvSpPr txBox="1">
            <a:spLocks/>
          </p:cNvSpPr>
          <p:nvPr/>
        </p:nvSpPr>
        <p:spPr>
          <a:xfrm>
            <a:off x="505349" y="2713419"/>
            <a:ext cx="11371591" cy="715581"/>
          </a:xfrm>
          <a:prstGeom prst="rect">
            <a:avLst/>
          </a:prstGeom>
        </p:spPr>
        <p:txBody>
          <a:bodyPr wrap="square" lIns="0" tIns="0" rIns="0" bIns="0">
            <a:spAutoFit/>
          </a:bodyPr>
          <a:lstStyle>
            <a:lvl1pPr marL="0">
              <a:defRPr sz="2325" b="0" i="0">
                <a:solidFill>
                  <a:schemeClr val="tx1"/>
                </a:solidFill>
                <a:latin typeface="Tahoma"/>
                <a:ea typeface="+mn-ea"/>
                <a:cs typeface="Tahoma"/>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a:lstStyle>
          <a:p>
            <a:r>
              <a:rPr lang="en-US" kern="0" dirty="0"/>
              <a:t>Let A = the number of full houses we might expect, the P(A) = .0014 and S = 100,000, then:</a:t>
            </a:r>
          </a:p>
        </p:txBody>
      </p:sp>
    </p:spTree>
    <p:extLst>
      <p:ext uri="{BB962C8B-B14F-4D97-AF65-F5344CB8AC3E}">
        <p14:creationId xmlns:p14="http://schemas.microsoft.com/office/powerpoint/2010/main" val="152604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dirty="0"/>
              <a:t>Assigning</a:t>
            </a:r>
            <a:r>
              <a:rPr spc="42" dirty="0"/>
              <a:t> </a:t>
            </a:r>
            <a:r>
              <a:rPr spc="-53" dirty="0"/>
              <a:t>Probabilities</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11</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508085" y="2147179"/>
            <a:ext cx="11384817" cy="2520287"/>
          </a:xfrm>
          <a:prstGeom prst="rect">
            <a:avLst/>
          </a:prstGeom>
        </p:spPr>
        <p:txBody>
          <a:bodyPr vert="horz" wrap="square" lIns="0" tIns="116758" rIns="0" bIns="0" rtlCol="0">
            <a:spAutoFit/>
          </a:bodyPr>
          <a:lstStyle/>
          <a:p>
            <a:pPr marL="371754" indent="-291230" defTabSz="1932584">
              <a:spcBef>
                <a:spcPts val="917"/>
              </a:spcBef>
              <a:buClr>
                <a:srgbClr val="0C264C"/>
              </a:buClr>
              <a:buFont typeface="Lucida Sans Unicode"/>
              <a:buChar char="•"/>
              <a:tabLst>
                <a:tab pos="371754" algn="l"/>
              </a:tabLst>
            </a:pPr>
            <a:r>
              <a:rPr sz="2325" kern="0" dirty="0">
                <a:solidFill>
                  <a:sysClr val="windowText" lastClr="000000"/>
                </a:solidFill>
                <a:latin typeface="Tahoma"/>
                <a:cs typeface="Tahoma"/>
              </a:rPr>
              <a:t>Any</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assigned</a:t>
            </a:r>
            <a:r>
              <a:rPr sz="2325" kern="0" spc="-53" dirty="0">
                <a:solidFill>
                  <a:sysClr val="windowText" lastClr="000000"/>
                </a:solidFill>
                <a:latin typeface="Tahoma"/>
                <a:cs typeface="Tahoma"/>
              </a:rPr>
              <a:t> must</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fall</a:t>
            </a:r>
            <a:r>
              <a:rPr sz="2325" kern="0" spc="-63" dirty="0">
                <a:solidFill>
                  <a:sysClr val="windowText" lastClr="000000"/>
                </a:solidFill>
                <a:latin typeface="Tahoma"/>
                <a:cs typeface="Tahoma"/>
              </a:rPr>
              <a:t> </a:t>
            </a:r>
            <a:r>
              <a:rPr sz="2325" kern="0" spc="-148" dirty="0">
                <a:solidFill>
                  <a:sysClr val="windowText" lastClr="000000"/>
                </a:solidFill>
                <a:latin typeface="Tahoma"/>
                <a:cs typeface="Tahoma"/>
              </a:rPr>
              <a:t>between</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0</a:t>
            </a:r>
            <a:r>
              <a:rPr sz="2325" kern="0" spc="-74" dirty="0">
                <a:solidFill>
                  <a:sysClr val="windowText" lastClr="000000"/>
                </a:solidFill>
                <a:latin typeface="Tahoma"/>
                <a:cs typeface="Tahoma"/>
              </a:rPr>
              <a:t> and</a:t>
            </a:r>
            <a:r>
              <a:rPr sz="2325" kern="0" spc="-53" dirty="0">
                <a:solidFill>
                  <a:sysClr val="windowText" lastClr="000000"/>
                </a:solidFill>
                <a:latin typeface="Tahoma"/>
                <a:cs typeface="Tahoma"/>
              </a:rPr>
              <a:t> </a:t>
            </a:r>
            <a:r>
              <a:rPr sz="2325" kern="0" spc="-106" dirty="0">
                <a:solidFill>
                  <a:sysClr val="windowText" lastClr="000000"/>
                </a:solidFill>
                <a:latin typeface="Tahoma"/>
                <a:cs typeface="Tahoma"/>
              </a:rPr>
              <a:t>1</a:t>
            </a:r>
            <a:endParaRPr sz="2325" kern="0" dirty="0">
              <a:solidFill>
                <a:sysClr val="windowText" lastClr="000000"/>
              </a:solidFill>
              <a:latin typeface="Tahoma"/>
              <a:cs typeface="Tahoma"/>
            </a:endParaRPr>
          </a:p>
          <a:p>
            <a:pPr marL="371754" indent="-291230" defTabSz="1932584">
              <a:spcBef>
                <a:spcPts val="706"/>
              </a:spcBef>
              <a:buClr>
                <a:srgbClr val="0C264C"/>
              </a:buClr>
              <a:buFont typeface="Lucida Sans Unicode"/>
              <a:buChar char="•"/>
              <a:tabLst>
                <a:tab pos="371754" algn="l"/>
              </a:tabLst>
            </a:pPr>
            <a:r>
              <a:rPr sz="2325" kern="0" dirty="0">
                <a:solidFill>
                  <a:sysClr val="windowText" lastClr="000000"/>
                </a:solidFill>
                <a:latin typeface="Tahoma"/>
                <a:cs typeface="Tahoma"/>
              </a:rPr>
              <a:t>The</a:t>
            </a:r>
            <a:r>
              <a:rPr sz="2325" kern="0" spc="-85" dirty="0">
                <a:solidFill>
                  <a:sysClr val="windowText" lastClr="000000"/>
                </a:solidFill>
                <a:latin typeface="Tahoma"/>
                <a:cs typeface="Tahoma"/>
              </a:rPr>
              <a:t> </a:t>
            </a:r>
            <a:r>
              <a:rPr sz="2325" kern="0" spc="-95" dirty="0">
                <a:solidFill>
                  <a:sysClr val="windowText" lastClr="000000"/>
                </a:solidFill>
                <a:latin typeface="Tahoma"/>
                <a:cs typeface="Tahoma"/>
              </a:rPr>
              <a:t>sum</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63" dirty="0">
                <a:solidFill>
                  <a:sysClr val="windowText" lastClr="000000"/>
                </a:solidFill>
                <a:latin typeface="Tahoma"/>
                <a:cs typeface="Tahoma"/>
              </a:rPr>
              <a:t>probabilities</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across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outcomes</a:t>
            </a:r>
            <a:r>
              <a:rPr sz="2325" kern="0" spc="-85" dirty="0">
                <a:solidFill>
                  <a:sysClr val="windowText" lastClr="000000"/>
                </a:solidFill>
                <a:latin typeface="Tahoma"/>
                <a:cs typeface="Tahoma"/>
              </a:rPr>
              <a:t> </a:t>
            </a:r>
            <a:r>
              <a:rPr sz="2325" kern="0" spc="-53" dirty="0">
                <a:solidFill>
                  <a:sysClr val="windowText" lastClr="000000"/>
                </a:solidFill>
                <a:latin typeface="Tahoma"/>
                <a:cs typeface="Tahoma"/>
              </a:rPr>
              <a:t>must</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be</a:t>
            </a:r>
            <a:r>
              <a:rPr sz="2325" kern="0" spc="-74" dirty="0">
                <a:solidFill>
                  <a:sysClr val="windowText" lastClr="000000"/>
                </a:solidFill>
                <a:latin typeface="Tahoma"/>
                <a:cs typeface="Tahoma"/>
              </a:rPr>
              <a:t> equal </a:t>
            </a:r>
            <a:r>
              <a:rPr sz="2325" kern="0" dirty="0">
                <a:solidFill>
                  <a:sysClr val="windowText" lastClr="000000"/>
                </a:solidFill>
                <a:latin typeface="Tahoma"/>
                <a:cs typeface="Tahoma"/>
              </a:rPr>
              <a:t>to</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1</a:t>
            </a:r>
            <a:endParaRPr sz="2325" kern="0" dirty="0">
              <a:solidFill>
                <a:sysClr val="windowText" lastClr="000000"/>
              </a:solidFill>
              <a:latin typeface="Tahoma"/>
              <a:cs typeface="Tahoma"/>
            </a:endParaRPr>
          </a:p>
          <a:p>
            <a:pPr marL="370412" marR="64419" indent="-291230" defTabSz="1932584">
              <a:lnSpc>
                <a:spcPct val="102600"/>
              </a:lnSpc>
              <a:spcBef>
                <a:spcPts val="623"/>
              </a:spcBef>
              <a:buClr>
                <a:srgbClr val="0C264C"/>
              </a:buClr>
              <a:buFont typeface="Lucida Sans Unicode"/>
              <a:buChar char="•"/>
              <a:tabLst>
                <a:tab pos="373096" algn="l"/>
              </a:tabLst>
            </a:pPr>
            <a:r>
              <a:rPr sz="2325" kern="0" dirty="0">
                <a:solidFill>
                  <a:sysClr val="windowText" lastClr="000000"/>
                </a:solidFill>
                <a:latin typeface="Tahoma"/>
                <a:cs typeface="Tahoma"/>
              </a:rPr>
              <a:t>An</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outcome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will</a:t>
            </a:r>
            <a:r>
              <a:rPr sz="2325" kern="0" spc="-53" dirty="0">
                <a:solidFill>
                  <a:sysClr val="windowText" lastClr="000000"/>
                </a:solidFill>
                <a:latin typeface="Tahoma"/>
                <a:cs typeface="Tahoma"/>
              </a:rPr>
              <a:t> </a:t>
            </a:r>
            <a:r>
              <a:rPr sz="2325" kern="0" spc="-42" dirty="0">
                <a:solidFill>
                  <a:sysClr val="windowText" lastClr="000000"/>
                </a:solidFill>
                <a:latin typeface="Tahoma"/>
                <a:cs typeface="Tahoma"/>
              </a:rPr>
              <a:t>be</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assigned</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probability </a:t>
            </a:r>
            <a:r>
              <a:rPr sz="2325" kern="0" dirty="0">
                <a:solidFill>
                  <a:sysClr val="windowText" lastClr="000000"/>
                </a:solidFill>
                <a:latin typeface="Tahoma"/>
                <a:cs typeface="Tahoma"/>
              </a:rPr>
              <a:t>of</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0</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if</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one</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sure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53" dirty="0">
                <a:solidFill>
                  <a:sysClr val="windowText" lastClr="000000"/>
                </a:solidFill>
                <a:latin typeface="Tahoma"/>
                <a:cs typeface="Tahoma"/>
              </a:rPr>
              <a:t> </a:t>
            </a:r>
            <a:r>
              <a:rPr sz="2325" kern="0" spc="-85" dirty="0">
                <a:solidFill>
                  <a:sysClr val="windowText" lastClr="000000"/>
                </a:solidFill>
                <a:latin typeface="Tahoma"/>
                <a:cs typeface="Tahoma"/>
              </a:rPr>
              <a:t>outcome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will</a:t>
            </a:r>
            <a:r>
              <a:rPr sz="2325" kern="0" spc="-53" dirty="0">
                <a:solidFill>
                  <a:sysClr val="windowText" lastClr="000000"/>
                </a:solidFill>
                <a:latin typeface="Tahoma"/>
                <a:cs typeface="Tahoma"/>
              </a:rPr>
              <a:t> never 	</a:t>
            </a:r>
            <a:r>
              <a:rPr sz="2325" kern="0" spc="-21" dirty="0">
                <a:solidFill>
                  <a:sysClr val="windowText" lastClr="000000"/>
                </a:solidFill>
                <a:latin typeface="Tahoma"/>
                <a:cs typeface="Tahoma"/>
              </a:rPr>
              <a:t>occur</a:t>
            </a:r>
            <a:endParaRPr sz="2325" kern="0" dirty="0">
              <a:solidFill>
                <a:sysClr val="windowText" lastClr="000000"/>
              </a:solidFill>
              <a:latin typeface="Tahoma"/>
              <a:cs typeface="Tahoma"/>
            </a:endParaRPr>
          </a:p>
          <a:p>
            <a:pPr marL="370412" marR="108708" indent="-291230" defTabSz="1932584">
              <a:lnSpc>
                <a:spcPct val="102699"/>
              </a:lnSpc>
              <a:spcBef>
                <a:spcPts val="634"/>
              </a:spcBef>
              <a:buClr>
                <a:srgbClr val="0C264C"/>
              </a:buClr>
              <a:buFont typeface="Lucida Sans Unicode"/>
              <a:buChar char="•"/>
              <a:tabLst>
                <a:tab pos="373096" algn="l"/>
              </a:tabLst>
            </a:pPr>
            <a:r>
              <a:rPr sz="2325" kern="0" spc="-74" dirty="0">
                <a:solidFill>
                  <a:sysClr val="windowText" lastClr="000000"/>
                </a:solidFill>
                <a:latin typeface="Tahoma"/>
                <a:cs typeface="Tahoma"/>
              </a:rPr>
              <a:t>Likewise, </a:t>
            </a:r>
            <a:r>
              <a:rPr sz="2325" kern="0" dirty="0">
                <a:solidFill>
                  <a:sysClr val="windowText" lastClr="000000"/>
                </a:solidFill>
                <a:latin typeface="Tahoma"/>
                <a:cs typeface="Tahoma"/>
              </a:rPr>
              <a:t>if</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one</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assigns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63" dirty="0">
                <a:solidFill>
                  <a:sysClr val="windowText" lastClr="000000"/>
                </a:solidFill>
                <a:latin typeface="Tahoma"/>
                <a:cs typeface="Tahoma"/>
              </a:rPr>
              <a:t> probability</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1</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an</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event,</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then</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event</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must</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occur</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the 	</a:t>
            </a:r>
            <a:r>
              <a:rPr sz="2325" kern="0" spc="-21" dirty="0">
                <a:solidFill>
                  <a:sysClr val="windowText" lastClr="000000"/>
                </a:solidFill>
                <a:latin typeface="Tahoma"/>
                <a:cs typeface="Tahoma"/>
              </a:rPr>
              <a:t>time.</a:t>
            </a:r>
            <a:endParaRPr sz="2325" kern="0" dirty="0">
              <a:solidFill>
                <a:sysClr val="windowText" lastClr="000000"/>
              </a:solidFill>
              <a:latin typeface="Tahoma"/>
              <a:cs typeface="Tahoma"/>
            </a:endParaRPr>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00" y="128722"/>
            <a:ext cx="4999227" cy="585433"/>
          </a:xfrm>
          <a:prstGeom prst="rect">
            <a:avLst/>
          </a:prstGeom>
        </p:spPr>
        <p:txBody>
          <a:bodyPr vert="horz" wrap="square" lIns="0" tIns="32210" rIns="0" bIns="0" rtlCol="0">
            <a:spAutoFit/>
          </a:bodyPr>
          <a:lstStyle/>
          <a:p>
            <a:pPr marL="26841">
              <a:spcBef>
                <a:spcPts val="254"/>
              </a:spcBef>
            </a:pPr>
            <a:r>
              <a:rPr spc="-21" dirty="0"/>
              <a:t>Formal</a:t>
            </a:r>
            <a:r>
              <a:rPr spc="11" dirty="0"/>
              <a:t> </a:t>
            </a:r>
            <a:r>
              <a:rPr dirty="0"/>
              <a:t>Rules</a:t>
            </a:r>
            <a:r>
              <a:rPr spc="21" dirty="0"/>
              <a:t> </a:t>
            </a:r>
            <a:r>
              <a:rPr dirty="0"/>
              <a:t>of</a:t>
            </a:r>
            <a:r>
              <a:rPr spc="21" dirty="0"/>
              <a:t> </a:t>
            </a:r>
            <a:r>
              <a:rPr spc="-21" dirty="0"/>
              <a:t>Probability</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12</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447209" y="1444981"/>
            <a:ext cx="11297582" cy="4769670"/>
          </a:xfrm>
          <a:prstGeom prst="rect">
            <a:avLst/>
          </a:prstGeom>
        </p:spPr>
        <p:txBody>
          <a:bodyPr vert="horz" wrap="square" lIns="0" tIns="14763" rIns="0" bIns="0" rtlCol="0">
            <a:spAutoFit/>
          </a:bodyPr>
          <a:lstStyle/>
          <a:p>
            <a:pPr marL="370412" marR="64419" indent="-291230" defTabSz="1932584">
              <a:lnSpc>
                <a:spcPct val="102600"/>
              </a:lnSpc>
              <a:spcBef>
                <a:spcPts val="116"/>
              </a:spcBef>
              <a:buClr>
                <a:srgbClr val="0C264C"/>
              </a:buClr>
              <a:buFont typeface="Lucida Sans Unicode"/>
              <a:buChar char="•"/>
              <a:tabLst>
                <a:tab pos="373096" algn="l"/>
              </a:tabLst>
            </a:pPr>
            <a:r>
              <a:rPr sz="2325" kern="0" spc="-74" dirty="0">
                <a:solidFill>
                  <a:sysClr val="windowText" lastClr="000000"/>
                </a:solidFill>
                <a:latin typeface="Tahoma"/>
                <a:cs typeface="Tahoma"/>
              </a:rPr>
              <a:t>Numbers</a:t>
            </a:r>
            <a:r>
              <a:rPr sz="2325" kern="0" spc="-53" dirty="0">
                <a:solidFill>
                  <a:sysClr val="windowText" lastClr="000000"/>
                </a:solidFill>
                <a:latin typeface="Tahoma"/>
                <a:cs typeface="Tahoma"/>
              </a:rPr>
              <a:t> called</a:t>
            </a:r>
            <a:r>
              <a:rPr sz="2325" kern="0" spc="-32" dirty="0">
                <a:solidFill>
                  <a:sysClr val="windowText" lastClr="000000"/>
                </a:solidFill>
                <a:latin typeface="Tahoma"/>
                <a:cs typeface="Tahoma"/>
              </a:rPr>
              <a:t> </a:t>
            </a:r>
            <a:r>
              <a:rPr sz="2325" kern="0" spc="-74" dirty="0">
                <a:solidFill>
                  <a:sysClr val="windowText" lastClr="000000"/>
                </a:solidFill>
                <a:latin typeface="Tahoma"/>
                <a:cs typeface="Tahoma"/>
              </a:rPr>
              <a:t>probabilities</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are</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assigned</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outcomes</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3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32" dirty="0">
                <a:solidFill>
                  <a:sysClr val="windowText" lastClr="000000"/>
                </a:solidFill>
                <a:latin typeface="Tahoma"/>
                <a:cs typeface="Tahoma"/>
              </a:rPr>
              <a:t> </a:t>
            </a:r>
            <a:r>
              <a:rPr sz="2325" kern="0" spc="-116" dirty="0">
                <a:solidFill>
                  <a:sysClr val="windowText" lastClr="000000"/>
                </a:solidFill>
                <a:latin typeface="Tahoma"/>
                <a:cs typeface="Tahoma"/>
              </a:rPr>
              <a:t>sample</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space</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such</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32" dirty="0">
                <a:solidFill>
                  <a:sysClr val="windowText" lastClr="000000"/>
                </a:solidFill>
                <a:latin typeface="Tahoma"/>
                <a:cs typeface="Tahoma"/>
              </a:rPr>
              <a:t> </a:t>
            </a:r>
            <a:r>
              <a:rPr sz="2325" kern="0" spc="-53" dirty="0">
                <a:solidFill>
                  <a:sysClr val="windowText" lastClr="000000"/>
                </a:solidFill>
                <a:latin typeface="Tahoma"/>
                <a:cs typeface="Tahoma"/>
              </a:rPr>
              <a:t>the 	</a:t>
            </a:r>
            <a:r>
              <a:rPr sz="2325" kern="0" spc="-95" dirty="0">
                <a:solidFill>
                  <a:sysClr val="windowText" lastClr="000000"/>
                </a:solidFill>
                <a:latin typeface="Tahoma"/>
                <a:cs typeface="Tahoma"/>
              </a:rPr>
              <a:t>sum</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numbers</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over</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74" dirty="0">
                <a:solidFill>
                  <a:sysClr val="windowText" lastClr="000000"/>
                </a:solidFill>
                <a:latin typeface="Tahoma"/>
                <a:cs typeface="Tahoma"/>
              </a:rPr>
              <a:t> </a:t>
            </a:r>
            <a:r>
              <a:rPr sz="2325" kern="0" spc="-106" dirty="0">
                <a:solidFill>
                  <a:sysClr val="windowText" lastClr="000000"/>
                </a:solidFill>
                <a:latin typeface="Tahoma"/>
                <a:cs typeface="Tahoma"/>
              </a:rPr>
              <a:t>outcomes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equal </a:t>
            </a:r>
            <a:r>
              <a:rPr sz="2325" kern="0" dirty="0">
                <a:solidFill>
                  <a:sysClr val="windowText" lastClr="000000"/>
                </a:solidFill>
                <a:latin typeface="Tahoma"/>
                <a:cs typeface="Tahoma"/>
              </a:rPr>
              <a:t>to</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one</a:t>
            </a:r>
            <a:r>
              <a:rPr lang="en-US" sz="2325" kern="0" spc="-53" dirty="0">
                <a:solidFill>
                  <a:sysClr val="windowText" lastClr="000000"/>
                </a:solidFill>
                <a:latin typeface="Tahoma"/>
                <a:cs typeface="Tahoma"/>
              </a:rPr>
              <a:t>. </a:t>
            </a:r>
            <a:r>
              <a:rPr lang="en-US" sz="2325" b="1" kern="0" spc="-53" dirty="0">
                <a:solidFill>
                  <a:sysClr val="windowText" lastClr="000000"/>
                </a:solidFill>
                <a:latin typeface="Tahoma"/>
                <a:cs typeface="Tahoma"/>
              </a:rPr>
              <a:t>Example</a:t>
            </a:r>
            <a:r>
              <a:rPr lang="en-US" sz="2325" kern="0" spc="-53" dirty="0">
                <a:solidFill>
                  <a:sysClr val="windowText" lastClr="000000"/>
                </a:solidFill>
                <a:latin typeface="Tahoma"/>
                <a:cs typeface="Tahoma"/>
              </a:rPr>
              <a:t>.</a:t>
            </a:r>
            <a:endParaRPr sz="2325" kern="0" dirty="0">
              <a:solidFill>
                <a:sysClr val="windowText" lastClr="000000"/>
              </a:solidFill>
              <a:latin typeface="Tahoma"/>
              <a:cs typeface="Tahoma"/>
            </a:endParaRPr>
          </a:p>
          <a:p>
            <a:pPr marL="828954" lvl="1" indent="-291230" defTabSz="1932584">
              <a:spcBef>
                <a:spcPts val="708"/>
              </a:spcBef>
              <a:buClr>
                <a:srgbClr val="0C264C"/>
              </a:buClr>
              <a:buFont typeface="Lucida Sans Unicode"/>
              <a:buChar char="•"/>
              <a:tabLst>
                <a:tab pos="371754" algn="l"/>
              </a:tabLst>
            </a:pPr>
            <a:r>
              <a:rPr sz="2325" kern="0" spc="-95" dirty="0">
                <a:solidFill>
                  <a:sysClr val="windowText" lastClr="000000"/>
                </a:solidFill>
                <a:latin typeface="Tahoma"/>
                <a:cs typeface="Tahoma"/>
              </a:rPr>
              <a:t>Suppose</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sample</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space</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for</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our</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random</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experiment</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63" dirty="0">
                <a:solidFill>
                  <a:sysClr val="windowText" lastClr="000000"/>
                </a:solidFill>
                <a:latin typeface="Tahoma"/>
                <a:cs typeface="Tahoma"/>
              </a:rPr>
              <a:t> </a:t>
            </a:r>
            <a:r>
              <a:rPr sz="2325" i="1" kern="0" spc="-106" dirty="0">
                <a:solidFill>
                  <a:sysClr val="windowText" lastClr="000000"/>
                </a:solidFill>
                <a:latin typeface="Arial"/>
                <a:cs typeface="Arial"/>
              </a:rPr>
              <a:t>S</a:t>
            </a:r>
            <a:endParaRPr sz="2325" kern="0" dirty="0">
              <a:solidFill>
                <a:sysClr val="windowText" lastClr="000000"/>
              </a:solidFill>
              <a:latin typeface="Arial"/>
              <a:cs typeface="Arial"/>
            </a:endParaRPr>
          </a:p>
          <a:p>
            <a:pPr marL="828954" lvl="1" indent="-291230" defTabSz="1932584">
              <a:spcBef>
                <a:spcPts val="706"/>
              </a:spcBef>
              <a:buClr>
                <a:srgbClr val="0C264C"/>
              </a:buClr>
              <a:buFont typeface="Lucida Sans Unicode"/>
              <a:buChar char="•"/>
              <a:tabLst>
                <a:tab pos="371754" algn="l"/>
              </a:tabLst>
            </a:pPr>
            <a:r>
              <a:rPr sz="2325" kern="0" dirty="0">
                <a:solidFill>
                  <a:sysClr val="windowText" lastClr="000000"/>
                </a:solidFill>
                <a:latin typeface="Tahoma"/>
                <a:cs typeface="Tahoma"/>
              </a:rPr>
              <a:t>We</a:t>
            </a:r>
            <a:r>
              <a:rPr sz="2325" kern="0" spc="-106" dirty="0">
                <a:solidFill>
                  <a:sysClr val="windowText" lastClr="000000"/>
                </a:solidFill>
                <a:latin typeface="Tahoma"/>
                <a:cs typeface="Tahoma"/>
              </a:rPr>
              <a:t> </a:t>
            </a:r>
            <a:r>
              <a:rPr sz="2325" kern="0" spc="-116" dirty="0">
                <a:solidFill>
                  <a:sysClr val="windowText" lastClr="000000"/>
                </a:solidFill>
                <a:latin typeface="Tahoma"/>
                <a:cs typeface="Tahoma"/>
              </a:rPr>
              <a:t>denote</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an</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event</a:t>
            </a:r>
            <a:r>
              <a:rPr sz="2325" kern="0" spc="-63" dirty="0">
                <a:solidFill>
                  <a:sysClr val="windowText" lastClr="000000"/>
                </a:solidFill>
                <a:latin typeface="Tahoma"/>
                <a:cs typeface="Tahoma"/>
              </a:rPr>
              <a:t> by</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letter,</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say</a:t>
            </a:r>
            <a:r>
              <a:rPr sz="2325" kern="0" spc="-63" dirty="0">
                <a:solidFill>
                  <a:sysClr val="windowText" lastClr="000000"/>
                </a:solidFill>
                <a:latin typeface="Tahoma"/>
                <a:cs typeface="Tahoma"/>
              </a:rPr>
              <a:t> </a:t>
            </a:r>
            <a:r>
              <a:rPr sz="2325" i="1" kern="0" dirty="0">
                <a:solidFill>
                  <a:sysClr val="windowText" lastClr="000000"/>
                </a:solidFill>
                <a:latin typeface="Arial"/>
                <a:cs typeface="Arial"/>
              </a:rPr>
              <a:t>A</a:t>
            </a:r>
            <a:r>
              <a:rPr sz="2325" kern="0" dirty="0">
                <a:solidFill>
                  <a:sysClr val="windowText" lastClr="000000"/>
                </a:solidFill>
                <a:latin typeface="Tahoma"/>
                <a:cs typeface="Tahoma"/>
              </a:rPr>
              <a:t>,</a:t>
            </a:r>
            <a:r>
              <a:rPr sz="2325" kern="0" spc="-63" dirty="0">
                <a:solidFill>
                  <a:sysClr val="windowText" lastClr="000000"/>
                </a:solidFill>
                <a:latin typeface="Tahoma"/>
                <a:cs typeface="Tahoma"/>
              </a:rPr>
              <a:t> </a:t>
            </a:r>
            <a:r>
              <a:rPr sz="2325" kern="0" spc="-148" dirty="0">
                <a:solidFill>
                  <a:sysClr val="windowText" lastClr="000000"/>
                </a:solidFill>
                <a:latin typeface="Tahoma"/>
                <a:cs typeface="Tahoma"/>
              </a:rPr>
              <a:t>where</a:t>
            </a:r>
            <a:r>
              <a:rPr sz="2325" kern="0" spc="-32" dirty="0">
                <a:solidFill>
                  <a:sysClr val="windowText" lastClr="000000"/>
                </a:solidFill>
                <a:latin typeface="Tahoma"/>
                <a:cs typeface="Tahoma"/>
              </a:rPr>
              <a:t> </a:t>
            </a:r>
            <a:r>
              <a:rPr sz="2325" i="1" kern="0" dirty="0">
                <a:solidFill>
                  <a:sysClr val="windowText" lastClr="000000"/>
                </a:solidFill>
                <a:latin typeface="Arial"/>
                <a:cs typeface="Arial"/>
              </a:rPr>
              <a:t>A</a:t>
            </a:r>
            <a:r>
              <a:rPr sz="2325" i="1" kern="0" spc="11" dirty="0">
                <a:solidFill>
                  <a:sysClr val="windowText" lastClr="000000"/>
                </a:solidFill>
                <a:latin typeface="Arial"/>
                <a:cs typeface="Arial"/>
              </a:rPr>
              <a:t> </a:t>
            </a:r>
            <a:r>
              <a:rPr sz="2325" kern="0" dirty="0">
                <a:solidFill>
                  <a:sysClr val="windowText" lastClr="000000"/>
                </a:solidFill>
                <a:latin typeface="Tahoma"/>
                <a:cs typeface="Tahoma"/>
              </a:rPr>
              <a:t>is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subset</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i="1" kern="0" spc="-106" dirty="0">
                <a:solidFill>
                  <a:sysClr val="windowText" lastClr="000000"/>
                </a:solidFill>
                <a:latin typeface="Arial"/>
                <a:cs typeface="Arial"/>
              </a:rPr>
              <a:t>S</a:t>
            </a:r>
            <a:endParaRPr lang="en-US" sz="2325" i="1" kern="0" spc="-106" dirty="0">
              <a:solidFill>
                <a:sysClr val="windowText" lastClr="000000"/>
              </a:solidFill>
              <a:latin typeface="Arial"/>
              <a:cs typeface="Arial"/>
            </a:endParaRPr>
          </a:p>
          <a:p>
            <a:pPr marL="371754" indent="-291230" defTabSz="1932584">
              <a:spcBef>
                <a:spcPts val="706"/>
              </a:spcBef>
              <a:buClr>
                <a:srgbClr val="0C264C"/>
              </a:buClr>
              <a:buFont typeface="Lucida Sans Unicode"/>
              <a:buChar char="•"/>
              <a:tabLst>
                <a:tab pos="371754" algn="l"/>
              </a:tabLst>
            </a:pPr>
            <a:r>
              <a:rPr lang="en-US" sz="2325" kern="0" spc="-106" dirty="0">
                <a:solidFill>
                  <a:sysClr val="windowText" lastClr="000000"/>
                </a:solidFill>
                <a:latin typeface="Arial"/>
                <a:cs typeface="Arial"/>
              </a:rPr>
              <a:t>We are often interested in events that are derived from other events</a:t>
            </a:r>
          </a:p>
          <a:p>
            <a:pPr marL="828954" lvl="1" indent="-291230" defTabSz="1932584">
              <a:spcBef>
                <a:spcPts val="706"/>
              </a:spcBef>
              <a:buClr>
                <a:srgbClr val="0C264C"/>
              </a:buClr>
              <a:buFont typeface="Lucida Sans Unicode"/>
              <a:buChar char="•"/>
              <a:tabLst>
                <a:tab pos="371754" algn="l"/>
              </a:tabLst>
            </a:pPr>
            <a:r>
              <a:rPr lang="en-US" sz="2325" kern="0" spc="-106" dirty="0">
                <a:solidFill>
                  <a:sysClr val="windowText" lastClr="000000"/>
                </a:solidFill>
                <a:latin typeface="Arial"/>
                <a:cs typeface="Arial"/>
              </a:rPr>
              <a:t>Rolling a 2 OR a 3</a:t>
            </a:r>
          </a:p>
          <a:p>
            <a:pPr marL="828954" lvl="1" indent="-291230" defTabSz="1932584">
              <a:spcBef>
                <a:spcPts val="706"/>
              </a:spcBef>
              <a:buClr>
                <a:srgbClr val="0C264C"/>
              </a:buClr>
              <a:buFont typeface="Lucida Sans Unicode"/>
              <a:buChar char="•"/>
              <a:tabLst>
                <a:tab pos="371754" algn="l"/>
              </a:tabLst>
            </a:pPr>
            <a:r>
              <a:rPr lang="en-US" sz="2325" kern="0" spc="-106" dirty="0">
                <a:solidFill>
                  <a:sysClr val="windowText" lastClr="000000"/>
                </a:solidFill>
                <a:latin typeface="Arial"/>
                <a:cs typeface="Arial"/>
              </a:rPr>
              <a:t>Patient who receives therapy for trauma is relieved of symptoms AND has better communication skills</a:t>
            </a:r>
            <a:endParaRPr sz="2325" kern="0" dirty="0">
              <a:solidFill>
                <a:sysClr val="windowText" lastClr="000000"/>
              </a:solidFill>
              <a:latin typeface="Arial"/>
              <a:cs typeface="Arial"/>
            </a:endParaRPr>
          </a:p>
          <a:p>
            <a:pPr marL="371754" indent="-291230" defTabSz="1932584">
              <a:spcBef>
                <a:spcPts val="359"/>
              </a:spcBef>
              <a:buClr>
                <a:srgbClr val="0C264C"/>
              </a:buClr>
              <a:buFont typeface="Lucida Sans Unicode"/>
              <a:buChar char="•"/>
              <a:tabLst>
                <a:tab pos="371754" algn="l"/>
              </a:tabLst>
            </a:pPr>
            <a:r>
              <a:rPr sz="2325" kern="0" spc="-63" dirty="0">
                <a:solidFill>
                  <a:sysClr val="windowText" lastClr="000000"/>
                </a:solidFill>
                <a:latin typeface="Tahoma"/>
                <a:cs typeface="Tahoma"/>
              </a:rPr>
              <a:t>Events</a:t>
            </a:r>
            <a:r>
              <a:rPr sz="2325" kern="0" spc="-95" dirty="0">
                <a:solidFill>
                  <a:sysClr val="windowText" lastClr="000000"/>
                </a:solidFill>
                <a:latin typeface="Tahoma"/>
                <a:cs typeface="Tahoma"/>
              </a:rPr>
              <a:t> </a:t>
            </a:r>
            <a:r>
              <a:rPr lang="en-US" sz="2325" kern="0" spc="-95" dirty="0">
                <a:solidFill>
                  <a:sysClr val="windowText" lastClr="000000"/>
                </a:solidFill>
                <a:latin typeface="Tahoma"/>
                <a:cs typeface="Tahoma"/>
              </a:rPr>
              <a:t>derived from other events </a:t>
            </a:r>
            <a:r>
              <a:rPr sz="2325" kern="0" spc="-42" dirty="0">
                <a:solidFill>
                  <a:sysClr val="windowText" lastClr="000000"/>
                </a:solidFill>
                <a:latin typeface="Tahoma"/>
                <a:cs typeface="Tahoma"/>
              </a:rPr>
              <a:t>can</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be</a:t>
            </a:r>
            <a:r>
              <a:rPr sz="2325" kern="0" spc="-85" dirty="0">
                <a:solidFill>
                  <a:sysClr val="windowText" lastClr="000000"/>
                </a:solidFill>
                <a:latin typeface="Tahoma"/>
                <a:cs typeface="Tahoma"/>
              </a:rPr>
              <a:t> </a:t>
            </a:r>
            <a:r>
              <a:rPr sz="2325" kern="0" spc="-95" dirty="0">
                <a:solidFill>
                  <a:sysClr val="windowText" lastClr="000000"/>
                </a:solidFill>
                <a:latin typeface="Tahoma"/>
                <a:cs typeface="Tahoma"/>
              </a:rPr>
              <a:t>described</a:t>
            </a:r>
            <a:r>
              <a:rPr sz="2325" kern="0" spc="-74" dirty="0">
                <a:solidFill>
                  <a:sysClr val="windowText" lastClr="000000"/>
                </a:solidFill>
                <a:latin typeface="Tahoma"/>
                <a:cs typeface="Tahoma"/>
              </a:rPr>
              <a:t> </a:t>
            </a:r>
            <a:r>
              <a:rPr sz="2325" kern="0" spc="-63" dirty="0">
                <a:solidFill>
                  <a:sysClr val="windowText" lastClr="000000"/>
                </a:solidFill>
                <a:latin typeface="Tahoma"/>
                <a:cs typeface="Tahoma"/>
              </a:rPr>
              <a:t>as</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follows</a:t>
            </a:r>
            <a:endParaRPr sz="2325" kern="0" dirty="0">
              <a:solidFill>
                <a:sysClr val="windowText" lastClr="000000"/>
              </a:solidFill>
              <a:latin typeface="Tahoma"/>
              <a:cs typeface="Tahoma"/>
            </a:endParaRPr>
          </a:p>
          <a:p>
            <a:pPr marL="956898" lvl="1" indent="-279151" defTabSz="1932584">
              <a:lnSpc>
                <a:spcPts val="2536"/>
              </a:lnSpc>
              <a:spcBef>
                <a:spcPts val="370"/>
              </a:spcBef>
              <a:buClr>
                <a:srgbClr val="0C264C"/>
              </a:buClr>
              <a:buFont typeface="Lucida Sans Unicode"/>
              <a:buChar char="•"/>
              <a:tabLst>
                <a:tab pos="956898" algn="l"/>
              </a:tabLst>
            </a:pPr>
            <a:r>
              <a:rPr sz="2114" i="1" kern="0" dirty="0">
                <a:solidFill>
                  <a:sysClr val="windowText" lastClr="000000"/>
                </a:solidFill>
                <a:latin typeface="Arial"/>
                <a:cs typeface="Arial"/>
              </a:rPr>
              <a:t>A</a:t>
            </a:r>
            <a:r>
              <a:rPr sz="2114" i="1" kern="0" spc="-148" dirty="0">
                <a:solidFill>
                  <a:sysClr val="windowText" lastClr="000000"/>
                </a:solidFill>
                <a:latin typeface="Arial"/>
                <a:cs typeface="Arial"/>
              </a:rPr>
              <a:t> </a:t>
            </a:r>
            <a:r>
              <a:rPr sz="2114" kern="0" spc="-306" dirty="0">
                <a:solidFill>
                  <a:sysClr val="windowText" lastClr="000000"/>
                </a:solidFill>
                <a:latin typeface="Lucida Sans Unicode"/>
                <a:cs typeface="Lucida Sans Unicode"/>
              </a:rPr>
              <a:t>∩</a:t>
            </a:r>
            <a:r>
              <a:rPr sz="2114" kern="0" spc="-201" dirty="0">
                <a:solidFill>
                  <a:sysClr val="windowText" lastClr="000000"/>
                </a:solidFill>
                <a:latin typeface="Lucida Sans Unicode"/>
                <a:cs typeface="Lucida Sans Unicode"/>
              </a:rPr>
              <a:t> </a:t>
            </a:r>
            <a:r>
              <a:rPr sz="2114" i="1" kern="0" dirty="0">
                <a:solidFill>
                  <a:sysClr val="windowText" lastClr="000000"/>
                </a:solidFill>
                <a:latin typeface="Arial"/>
                <a:cs typeface="Arial"/>
              </a:rPr>
              <a:t>B</a:t>
            </a:r>
            <a:r>
              <a:rPr sz="2114" i="1" kern="0" spc="63" dirty="0">
                <a:solidFill>
                  <a:sysClr val="windowText" lastClr="000000"/>
                </a:solidFill>
                <a:latin typeface="Arial"/>
                <a:cs typeface="Arial"/>
              </a:rPr>
              <a:t> </a:t>
            </a:r>
            <a:r>
              <a:rPr sz="2114" kern="0" dirty="0">
                <a:solidFill>
                  <a:sysClr val="windowText" lastClr="000000"/>
                </a:solidFill>
                <a:latin typeface="Tahoma"/>
                <a:cs typeface="Tahoma"/>
              </a:rPr>
              <a:t>is</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the</a:t>
            </a:r>
            <a:r>
              <a:rPr sz="2114" kern="0" spc="-53" dirty="0">
                <a:solidFill>
                  <a:sysClr val="windowText" lastClr="000000"/>
                </a:solidFill>
                <a:latin typeface="Tahoma"/>
                <a:cs typeface="Tahoma"/>
              </a:rPr>
              <a:t> </a:t>
            </a:r>
            <a:r>
              <a:rPr sz="2114" kern="0" spc="-85" dirty="0">
                <a:solidFill>
                  <a:sysClr val="windowText" lastClr="000000"/>
                </a:solidFill>
                <a:latin typeface="Tahoma"/>
                <a:cs typeface="Tahoma"/>
              </a:rPr>
              <a:t>event</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that</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both</a:t>
            </a:r>
            <a:r>
              <a:rPr sz="2114" kern="0" spc="-53" dirty="0">
                <a:solidFill>
                  <a:sysClr val="windowText" lastClr="000000"/>
                </a:solidFill>
                <a:latin typeface="Tahoma"/>
                <a:cs typeface="Tahoma"/>
              </a:rPr>
              <a:t> </a:t>
            </a:r>
            <a:r>
              <a:rPr sz="2114" kern="0" spc="127" dirty="0">
                <a:solidFill>
                  <a:sysClr val="windowText" lastClr="000000"/>
                </a:solidFill>
                <a:latin typeface="Tahoma"/>
                <a:cs typeface="Tahoma"/>
              </a:rPr>
              <a:t>A</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and</a:t>
            </a:r>
            <a:r>
              <a:rPr sz="2114" kern="0" spc="-53" dirty="0">
                <a:solidFill>
                  <a:sysClr val="windowText" lastClr="000000"/>
                </a:solidFill>
                <a:latin typeface="Tahoma"/>
                <a:cs typeface="Tahoma"/>
              </a:rPr>
              <a:t> </a:t>
            </a:r>
            <a:r>
              <a:rPr sz="2114" kern="0" spc="148" dirty="0">
                <a:solidFill>
                  <a:sysClr val="windowText" lastClr="000000"/>
                </a:solidFill>
                <a:latin typeface="Tahoma"/>
                <a:cs typeface="Tahoma"/>
              </a:rPr>
              <a:t>B</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occur,</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i.e.</a:t>
            </a:r>
            <a:r>
              <a:rPr sz="2114" kern="0" spc="148"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63" dirty="0">
                <a:solidFill>
                  <a:sysClr val="windowText" lastClr="000000"/>
                </a:solidFill>
                <a:latin typeface="Tahoma"/>
                <a:cs typeface="Tahoma"/>
              </a:rPr>
              <a:t> intersection</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53" dirty="0">
                <a:solidFill>
                  <a:sysClr val="windowText" lastClr="000000"/>
                </a:solidFill>
                <a:latin typeface="Tahoma"/>
                <a:cs typeface="Tahoma"/>
              </a:rPr>
              <a:t> </a:t>
            </a:r>
            <a:r>
              <a:rPr sz="2114" kern="0" spc="-74" dirty="0">
                <a:solidFill>
                  <a:sysClr val="windowText" lastClr="000000"/>
                </a:solidFill>
                <a:latin typeface="Tahoma"/>
                <a:cs typeface="Tahoma"/>
              </a:rPr>
              <a:t>two</a:t>
            </a:r>
            <a:r>
              <a:rPr sz="2114" kern="0" spc="-53" dirty="0">
                <a:solidFill>
                  <a:sysClr val="windowText" lastClr="000000"/>
                </a:solidFill>
                <a:latin typeface="Tahoma"/>
                <a:cs typeface="Tahoma"/>
              </a:rPr>
              <a:t> </a:t>
            </a:r>
            <a:r>
              <a:rPr sz="2114" kern="0" spc="-21" dirty="0">
                <a:solidFill>
                  <a:sysClr val="windowText" lastClr="000000"/>
                </a:solidFill>
                <a:latin typeface="Tahoma"/>
                <a:cs typeface="Tahoma"/>
              </a:rPr>
              <a:t>events</a:t>
            </a:r>
            <a:endParaRPr sz="2114" kern="0" dirty="0">
              <a:solidFill>
                <a:sysClr val="windowText" lastClr="000000"/>
              </a:solidFill>
              <a:latin typeface="Tahoma"/>
              <a:cs typeface="Tahoma"/>
            </a:endParaRPr>
          </a:p>
          <a:p>
            <a:pPr marL="956898" lvl="1" indent="-279151" defTabSz="1932584">
              <a:lnSpc>
                <a:spcPts val="2526"/>
              </a:lnSpc>
              <a:buClr>
                <a:srgbClr val="0C264C"/>
              </a:buClr>
              <a:buFont typeface="Lucida Sans Unicode"/>
              <a:buChar char="•"/>
              <a:tabLst>
                <a:tab pos="956898" algn="l"/>
              </a:tabLst>
            </a:pPr>
            <a:r>
              <a:rPr sz="2114" i="1" kern="0" dirty="0">
                <a:solidFill>
                  <a:sysClr val="windowText" lastClr="000000"/>
                </a:solidFill>
                <a:latin typeface="Arial"/>
                <a:cs typeface="Arial"/>
              </a:rPr>
              <a:t>A</a:t>
            </a:r>
            <a:r>
              <a:rPr sz="2114" i="1" kern="0" spc="-148" dirty="0">
                <a:solidFill>
                  <a:sysClr val="windowText" lastClr="000000"/>
                </a:solidFill>
                <a:latin typeface="Arial"/>
                <a:cs typeface="Arial"/>
              </a:rPr>
              <a:t> </a:t>
            </a:r>
            <a:r>
              <a:rPr sz="2114" kern="0" spc="-306" dirty="0">
                <a:solidFill>
                  <a:sysClr val="windowText" lastClr="000000"/>
                </a:solidFill>
                <a:latin typeface="Lucida Sans Unicode"/>
                <a:cs typeface="Lucida Sans Unicode"/>
              </a:rPr>
              <a:t>∪</a:t>
            </a:r>
            <a:r>
              <a:rPr sz="2114" kern="0" spc="-201" dirty="0">
                <a:solidFill>
                  <a:sysClr val="windowText" lastClr="000000"/>
                </a:solidFill>
                <a:latin typeface="Lucida Sans Unicode"/>
                <a:cs typeface="Lucida Sans Unicode"/>
              </a:rPr>
              <a:t> </a:t>
            </a:r>
            <a:r>
              <a:rPr sz="2114" i="1" kern="0" dirty="0">
                <a:solidFill>
                  <a:sysClr val="windowText" lastClr="000000"/>
                </a:solidFill>
                <a:latin typeface="Arial"/>
                <a:cs typeface="Arial"/>
              </a:rPr>
              <a:t>B</a:t>
            </a:r>
            <a:r>
              <a:rPr sz="2114" i="1" kern="0" spc="32" dirty="0">
                <a:solidFill>
                  <a:sysClr val="windowText" lastClr="000000"/>
                </a:solidFill>
                <a:latin typeface="Arial"/>
                <a:cs typeface="Arial"/>
              </a:rPr>
              <a:t> </a:t>
            </a:r>
            <a:r>
              <a:rPr sz="2114" kern="0" dirty="0">
                <a:solidFill>
                  <a:sysClr val="windowText" lastClr="000000"/>
                </a:solidFill>
                <a:latin typeface="Tahoma"/>
                <a:cs typeface="Tahoma"/>
              </a:rPr>
              <a:t>is</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the</a:t>
            </a:r>
            <a:r>
              <a:rPr sz="2114" kern="0" spc="-63" dirty="0">
                <a:solidFill>
                  <a:sysClr val="windowText" lastClr="000000"/>
                </a:solidFill>
                <a:latin typeface="Tahoma"/>
                <a:cs typeface="Tahoma"/>
              </a:rPr>
              <a:t> </a:t>
            </a:r>
            <a:r>
              <a:rPr sz="2114" kern="0" spc="-85" dirty="0">
                <a:solidFill>
                  <a:sysClr val="windowText" lastClr="000000"/>
                </a:solidFill>
                <a:latin typeface="Tahoma"/>
                <a:cs typeface="Tahoma"/>
              </a:rPr>
              <a:t>event</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that</a:t>
            </a:r>
            <a:r>
              <a:rPr sz="2114" kern="0" spc="-63" dirty="0">
                <a:solidFill>
                  <a:sysClr val="windowText" lastClr="000000"/>
                </a:solidFill>
                <a:latin typeface="Tahoma"/>
                <a:cs typeface="Tahoma"/>
              </a:rPr>
              <a:t> </a:t>
            </a:r>
            <a:r>
              <a:rPr lang="en-US" sz="2114" kern="0" dirty="0">
                <a:solidFill>
                  <a:sysClr val="windowText" lastClr="000000"/>
                </a:solidFill>
                <a:latin typeface="Tahoma"/>
                <a:cs typeface="Tahoma"/>
              </a:rPr>
              <a:t>either</a:t>
            </a:r>
            <a:r>
              <a:rPr sz="2114" kern="0" spc="-63" dirty="0">
                <a:solidFill>
                  <a:sysClr val="windowText" lastClr="000000"/>
                </a:solidFill>
                <a:latin typeface="Tahoma"/>
                <a:cs typeface="Tahoma"/>
              </a:rPr>
              <a:t> </a:t>
            </a:r>
            <a:r>
              <a:rPr sz="2114" kern="0" spc="127" dirty="0">
                <a:solidFill>
                  <a:sysClr val="windowText" lastClr="000000"/>
                </a:solidFill>
                <a:latin typeface="Tahoma"/>
                <a:cs typeface="Tahoma"/>
              </a:rPr>
              <a:t>A</a:t>
            </a:r>
            <a:r>
              <a:rPr sz="2114" kern="0" spc="-63" dirty="0">
                <a:solidFill>
                  <a:sysClr val="windowText" lastClr="000000"/>
                </a:solidFill>
                <a:latin typeface="Tahoma"/>
                <a:cs typeface="Tahoma"/>
              </a:rPr>
              <a:t> </a:t>
            </a:r>
            <a:r>
              <a:rPr lang="en-US" sz="2114" kern="0" spc="-63" dirty="0">
                <a:solidFill>
                  <a:sysClr val="windowText" lastClr="000000"/>
                </a:solidFill>
                <a:latin typeface="Tahoma"/>
                <a:cs typeface="Tahoma"/>
              </a:rPr>
              <a:t>or</a:t>
            </a:r>
            <a:r>
              <a:rPr sz="2114" kern="0" spc="-53" dirty="0">
                <a:solidFill>
                  <a:sysClr val="windowText" lastClr="000000"/>
                </a:solidFill>
                <a:latin typeface="Tahoma"/>
                <a:cs typeface="Tahoma"/>
              </a:rPr>
              <a:t> </a:t>
            </a:r>
            <a:r>
              <a:rPr sz="2114" kern="0" spc="148" dirty="0">
                <a:solidFill>
                  <a:sysClr val="windowText" lastClr="000000"/>
                </a:solidFill>
                <a:latin typeface="Tahoma"/>
                <a:cs typeface="Tahoma"/>
              </a:rPr>
              <a:t>B</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occur,</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i.e.</a:t>
            </a:r>
            <a:r>
              <a:rPr sz="2114" kern="0" spc="137"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74" dirty="0">
                <a:solidFill>
                  <a:sysClr val="windowText" lastClr="000000"/>
                </a:solidFill>
                <a:latin typeface="Tahoma"/>
                <a:cs typeface="Tahoma"/>
              </a:rPr>
              <a:t> </a:t>
            </a:r>
            <a:r>
              <a:rPr sz="2114" kern="0" spc="-42" dirty="0">
                <a:solidFill>
                  <a:sysClr val="windowText" lastClr="000000"/>
                </a:solidFill>
                <a:latin typeface="Tahoma"/>
                <a:cs typeface="Tahoma"/>
              </a:rPr>
              <a:t>union</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63" dirty="0">
                <a:solidFill>
                  <a:sysClr val="windowText" lastClr="000000"/>
                </a:solidFill>
                <a:latin typeface="Tahoma"/>
                <a:cs typeface="Tahoma"/>
              </a:rPr>
              <a:t> </a:t>
            </a:r>
            <a:r>
              <a:rPr sz="2114" kern="0" spc="-74" dirty="0">
                <a:solidFill>
                  <a:sysClr val="windowText" lastClr="000000"/>
                </a:solidFill>
                <a:latin typeface="Tahoma"/>
                <a:cs typeface="Tahoma"/>
              </a:rPr>
              <a:t>two</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events</a:t>
            </a:r>
            <a:endParaRPr sz="2114" kern="0" dirty="0">
              <a:solidFill>
                <a:sysClr val="windowText" lastClr="000000"/>
              </a:solidFill>
              <a:latin typeface="Tahoma"/>
              <a:cs typeface="Tahoma"/>
            </a:endParaRPr>
          </a:p>
          <a:p>
            <a:pPr marL="956898" lvl="1" indent="-279151" defTabSz="1932584">
              <a:lnSpc>
                <a:spcPts val="2536"/>
              </a:lnSpc>
              <a:buClr>
                <a:srgbClr val="0C264C"/>
              </a:buClr>
              <a:buFont typeface="Lucida Sans Unicode"/>
              <a:buChar char="•"/>
              <a:tabLst>
                <a:tab pos="956898" algn="l"/>
              </a:tabLst>
            </a:pPr>
            <a:r>
              <a:rPr sz="2114" i="1" kern="0" dirty="0">
                <a:solidFill>
                  <a:sysClr val="windowText" lastClr="000000"/>
                </a:solidFill>
                <a:latin typeface="Arial"/>
                <a:cs typeface="Arial"/>
              </a:rPr>
              <a:t>A</a:t>
            </a:r>
            <a:r>
              <a:rPr sz="2219" i="1" kern="0" baseline="27777" dirty="0">
                <a:solidFill>
                  <a:sysClr val="windowText" lastClr="000000"/>
                </a:solidFill>
                <a:latin typeface="Arial"/>
                <a:cs typeface="Arial"/>
              </a:rPr>
              <a:t>c</a:t>
            </a:r>
            <a:r>
              <a:rPr sz="2219" i="1" kern="0" spc="554" baseline="27777" dirty="0">
                <a:solidFill>
                  <a:sysClr val="windowText" lastClr="000000"/>
                </a:solidFill>
                <a:latin typeface="Arial"/>
                <a:cs typeface="Arial"/>
              </a:rPr>
              <a:t> </a:t>
            </a:r>
            <a:r>
              <a:rPr sz="2114" kern="0" dirty="0">
                <a:solidFill>
                  <a:sysClr val="windowText" lastClr="000000"/>
                </a:solidFill>
                <a:latin typeface="Tahoma"/>
                <a:cs typeface="Tahoma"/>
              </a:rPr>
              <a:t>is</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the</a:t>
            </a:r>
            <a:r>
              <a:rPr sz="2114" kern="0" spc="-63" dirty="0">
                <a:solidFill>
                  <a:sysClr val="windowText" lastClr="000000"/>
                </a:solidFill>
                <a:latin typeface="Tahoma"/>
                <a:cs typeface="Tahoma"/>
              </a:rPr>
              <a:t> </a:t>
            </a:r>
            <a:r>
              <a:rPr sz="2114" kern="0" spc="-85" dirty="0">
                <a:solidFill>
                  <a:sysClr val="windowText" lastClr="000000"/>
                </a:solidFill>
                <a:latin typeface="Tahoma"/>
                <a:cs typeface="Tahoma"/>
              </a:rPr>
              <a:t>event</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that</a:t>
            </a:r>
            <a:r>
              <a:rPr sz="2114" kern="0" spc="-63" dirty="0">
                <a:solidFill>
                  <a:sysClr val="windowText" lastClr="000000"/>
                </a:solidFill>
                <a:latin typeface="Tahoma"/>
                <a:cs typeface="Tahoma"/>
              </a:rPr>
              <a:t> </a:t>
            </a:r>
            <a:r>
              <a:rPr sz="2114" kern="0" spc="127" dirty="0">
                <a:solidFill>
                  <a:sysClr val="windowText" lastClr="000000"/>
                </a:solidFill>
                <a:latin typeface="Tahoma"/>
                <a:cs typeface="Tahoma"/>
              </a:rPr>
              <a:t>A</a:t>
            </a:r>
            <a:r>
              <a:rPr sz="2114" kern="0" spc="-53" dirty="0">
                <a:solidFill>
                  <a:sysClr val="windowText" lastClr="000000"/>
                </a:solidFill>
                <a:latin typeface="Tahoma"/>
                <a:cs typeface="Tahoma"/>
              </a:rPr>
              <a:t> </a:t>
            </a:r>
            <a:r>
              <a:rPr sz="2114" kern="0" spc="-106" dirty="0">
                <a:solidFill>
                  <a:sysClr val="windowText" lastClr="000000"/>
                </a:solidFill>
                <a:latin typeface="Tahoma"/>
                <a:cs typeface="Tahoma"/>
              </a:rPr>
              <a:t>does</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not</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occur</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(called</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63" dirty="0">
                <a:solidFill>
                  <a:sysClr val="windowText" lastClr="000000"/>
                </a:solidFill>
                <a:latin typeface="Tahoma"/>
                <a:cs typeface="Tahoma"/>
              </a:rPr>
              <a:t> </a:t>
            </a:r>
            <a:r>
              <a:rPr sz="2114" kern="0" spc="-74" dirty="0">
                <a:solidFill>
                  <a:sysClr val="windowText" lastClr="000000"/>
                </a:solidFill>
                <a:latin typeface="Tahoma"/>
                <a:cs typeface="Tahoma"/>
              </a:rPr>
              <a:t>complement</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53" dirty="0">
                <a:solidFill>
                  <a:sysClr val="windowText" lastClr="000000"/>
                </a:solidFill>
                <a:latin typeface="Tahoma"/>
                <a:cs typeface="Tahoma"/>
              </a:rPr>
              <a:t> </a:t>
            </a:r>
            <a:r>
              <a:rPr sz="2114" i="1" kern="0" spc="-53" dirty="0">
                <a:solidFill>
                  <a:sysClr val="windowText" lastClr="000000"/>
                </a:solidFill>
                <a:latin typeface="Arial"/>
                <a:cs typeface="Arial"/>
              </a:rPr>
              <a:t>A</a:t>
            </a:r>
            <a:r>
              <a:rPr sz="2114" kern="0" spc="-53" dirty="0">
                <a:solidFill>
                  <a:sysClr val="windowText" lastClr="000000"/>
                </a:solidFill>
                <a:latin typeface="Tahoma"/>
                <a:cs typeface="Tahoma"/>
              </a:rPr>
              <a:t>)</a:t>
            </a:r>
            <a:endParaRPr sz="2114" kern="0" dirty="0">
              <a:solidFill>
                <a:sysClr val="windowText" lastClr="000000"/>
              </a:solidFill>
              <a:latin typeface="Tahoma"/>
              <a:cs typeface="Tahoma"/>
            </a:endParaRPr>
          </a:p>
        </p:txBody>
      </p:sp>
    </p:spTree>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D9C3-FFEF-6484-92D3-DED236B2B95C}"/>
              </a:ext>
            </a:extLst>
          </p:cNvPr>
          <p:cNvSpPr>
            <a:spLocks noGrp="1"/>
          </p:cNvSpPr>
          <p:nvPr>
            <p:ph type="title"/>
          </p:nvPr>
        </p:nvSpPr>
        <p:spPr/>
        <p:txBody>
          <a:bodyPr/>
          <a:lstStyle/>
          <a:p>
            <a:r>
              <a:rPr lang="en-US" dirty="0"/>
              <a:t>Venn Diagrams</a:t>
            </a:r>
          </a:p>
        </p:txBody>
      </p:sp>
      <p:pic>
        <p:nvPicPr>
          <p:cNvPr id="5" name="Picture 4">
            <a:extLst>
              <a:ext uri="{FF2B5EF4-FFF2-40B4-BE49-F238E27FC236}">
                <a16:creationId xmlns:a16="http://schemas.microsoft.com/office/drawing/2014/main" id="{DBB8F572-3E9B-4B8E-BB6C-1489D6935EB4}"/>
              </a:ext>
            </a:extLst>
          </p:cNvPr>
          <p:cNvPicPr>
            <a:picLocks noChangeAspect="1"/>
          </p:cNvPicPr>
          <p:nvPr/>
        </p:nvPicPr>
        <p:blipFill>
          <a:blip r:embed="rId2"/>
          <a:stretch>
            <a:fillRect/>
          </a:stretch>
        </p:blipFill>
        <p:spPr>
          <a:xfrm>
            <a:off x="369775" y="1796902"/>
            <a:ext cx="10795282" cy="3848369"/>
          </a:xfrm>
          <a:prstGeom prst="rect">
            <a:avLst/>
          </a:prstGeom>
        </p:spPr>
      </p:pic>
    </p:spTree>
    <p:extLst>
      <p:ext uri="{BB962C8B-B14F-4D97-AF65-F5344CB8AC3E}">
        <p14:creationId xmlns:p14="http://schemas.microsoft.com/office/powerpoint/2010/main" val="2535145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spc="-63" dirty="0"/>
              <a:t>Illustration</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14</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215271" y="1785116"/>
            <a:ext cx="11748519" cy="3474059"/>
          </a:xfrm>
          <a:prstGeom prst="rect">
            <a:avLst/>
          </a:prstGeom>
        </p:spPr>
        <p:txBody>
          <a:bodyPr vert="horz" wrap="square" lIns="0" tIns="14763" rIns="0" bIns="0" rtlCol="0">
            <a:spAutoFit/>
          </a:bodyPr>
          <a:lstStyle/>
          <a:p>
            <a:pPr marL="80524" marR="285861" defTabSz="1932584">
              <a:lnSpc>
                <a:spcPct val="102600"/>
              </a:lnSpc>
              <a:spcBef>
                <a:spcPts val="116"/>
              </a:spcBef>
            </a:pPr>
            <a:r>
              <a:rPr sz="2325" kern="0" spc="-95" dirty="0">
                <a:solidFill>
                  <a:sysClr val="windowText" lastClr="000000"/>
                </a:solidFill>
                <a:latin typeface="Tahoma"/>
                <a:cs typeface="Tahoma"/>
              </a:rPr>
              <a:t>Suppose </a:t>
            </a:r>
            <a:r>
              <a:rPr sz="2325" kern="0" spc="-254" dirty="0">
                <a:solidFill>
                  <a:sysClr val="windowText" lastClr="000000"/>
                </a:solidFill>
                <a:latin typeface="Tahoma"/>
                <a:cs typeface="Tahoma"/>
              </a:rPr>
              <a:t>I</a:t>
            </a:r>
            <a:r>
              <a:rPr sz="2325" kern="0" spc="42" dirty="0">
                <a:solidFill>
                  <a:sysClr val="windowText" lastClr="000000"/>
                </a:solidFill>
                <a:latin typeface="Tahoma"/>
                <a:cs typeface="Tahoma"/>
              </a:rPr>
              <a:t> </a:t>
            </a:r>
            <a:r>
              <a:rPr sz="2325" kern="0" spc="-116" dirty="0">
                <a:solidFill>
                  <a:sysClr val="windowText" lastClr="000000"/>
                </a:solidFill>
                <a:latin typeface="Tahoma"/>
                <a:cs typeface="Tahoma"/>
              </a:rPr>
              <a:t>choose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148" dirty="0">
                <a:solidFill>
                  <a:sysClr val="windowText" lastClr="000000"/>
                </a:solidFill>
                <a:latin typeface="Tahoma"/>
                <a:cs typeface="Tahoma"/>
              </a:rPr>
              <a:t> </a:t>
            </a:r>
            <a:r>
              <a:rPr sz="2325" kern="0" spc="-74" dirty="0">
                <a:solidFill>
                  <a:sysClr val="windowText" lastClr="000000"/>
                </a:solidFill>
                <a:latin typeface="Tahoma"/>
                <a:cs typeface="Tahoma"/>
              </a:rPr>
              <a:t>student </a:t>
            </a:r>
            <a:r>
              <a:rPr sz="2325" kern="0" dirty="0">
                <a:solidFill>
                  <a:sysClr val="windowText" lastClr="000000"/>
                </a:solidFill>
                <a:latin typeface="Tahoma"/>
                <a:cs typeface="Tahoma"/>
              </a:rPr>
              <a:t>at</a:t>
            </a:r>
            <a:r>
              <a:rPr sz="2325" kern="0" spc="-63" dirty="0">
                <a:solidFill>
                  <a:sysClr val="windowText" lastClr="000000"/>
                </a:solidFill>
                <a:latin typeface="Tahoma"/>
                <a:cs typeface="Tahoma"/>
              </a:rPr>
              <a:t> </a:t>
            </a:r>
            <a:r>
              <a:rPr sz="2325" kern="0" spc="-85" dirty="0">
                <a:solidFill>
                  <a:sysClr val="windowText" lastClr="000000"/>
                </a:solidFill>
                <a:latin typeface="Tahoma"/>
                <a:cs typeface="Tahoma"/>
              </a:rPr>
              <a:t>random</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from</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class and</a:t>
            </a:r>
            <a:r>
              <a:rPr sz="2325" kern="0" spc="-63" dirty="0">
                <a:solidFill>
                  <a:sysClr val="windowText" lastClr="000000"/>
                </a:solidFill>
                <a:latin typeface="Tahoma"/>
                <a:cs typeface="Tahoma"/>
              </a:rPr>
              <a:t> </a:t>
            </a:r>
            <a:r>
              <a:rPr sz="2325" kern="0" spc="-106" dirty="0">
                <a:solidFill>
                  <a:sysClr val="windowText" lastClr="000000"/>
                </a:solidFill>
                <a:latin typeface="Tahoma"/>
                <a:cs typeface="Tahoma"/>
              </a:rPr>
              <a:t>record</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53" dirty="0">
                <a:solidFill>
                  <a:sysClr val="windowText" lastClr="000000"/>
                </a:solidFill>
                <a:latin typeface="Tahoma"/>
                <a:cs typeface="Tahoma"/>
              </a:rPr>
              <a:t> month</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he,</a:t>
            </a:r>
            <a:r>
              <a:rPr sz="2325" kern="0" spc="-63" dirty="0">
                <a:solidFill>
                  <a:sysClr val="windowText" lastClr="000000"/>
                </a:solidFill>
                <a:latin typeface="Tahoma"/>
                <a:cs typeface="Tahoma"/>
              </a:rPr>
              <a:t> </a:t>
            </a:r>
            <a:r>
              <a:rPr sz="2325" kern="0" spc="-137" dirty="0">
                <a:solidFill>
                  <a:sysClr val="windowText" lastClr="000000"/>
                </a:solidFill>
                <a:latin typeface="Tahoma"/>
                <a:cs typeface="Tahoma"/>
              </a:rPr>
              <a:t>she</a:t>
            </a:r>
            <a:r>
              <a:rPr sz="2325" kern="0" spc="-42" dirty="0">
                <a:solidFill>
                  <a:sysClr val="windowText" lastClr="000000"/>
                </a:solidFill>
                <a:latin typeface="Tahoma"/>
                <a:cs typeface="Tahoma"/>
              </a:rPr>
              <a:t> or</a:t>
            </a:r>
            <a:r>
              <a:rPr sz="2325" kern="0" spc="-63" dirty="0">
                <a:solidFill>
                  <a:sysClr val="windowText" lastClr="000000"/>
                </a:solidFill>
                <a:latin typeface="Tahoma"/>
                <a:cs typeface="Tahoma"/>
              </a:rPr>
              <a:t> </a:t>
            </a:r>
            <a:r>
              <a:rPr sz="2325" kern="0" spc="-53" dirty="0">
                <a:solidFill>
                  <a:sysClr val="windowText" lastClr="000000"/>
                </a:solidFill>
                <a:latin typeface="Tahoma"/>
                <a:cs typeface="Tahoma"/>
              </a:rPr>
              <a:t>they</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were </a:t>
            </a:r>
            <a:r>
              <a:rPr sz="2325" kern="0" spc="-21" dirty="0">
                <a:solidFill>
                  <a:sysClr val="windowText" lastClr="000000"/>
                </a:solidFill>
                <a:latin typeface="Tahoma"/>
                <a:cs typeface="Tahoma"/>
              </a:rPr>
              <a:t>born.</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The</a:t>
            </a:r>
            <a:r>
              <a:rPr sz="2325" kern="0" spc="-116" dirty="0">
                <a:solidFill>
                  <a:sysClr val="windowText" lastClr="000000"/>
                </a:solidFill>
                <a:latin typeface="Tahoma"/>
                <a:cs typeface="Tahoma"/>
              </a:rPr>
              <a:t> </a:t>
            </a:r>
            <a:r>
              <a:rPr sz="2325" kern="0" spc="-74" dirty="0">
                <a:solidFill>
                  <a:sysClr val="windowText" lastClr="000000"/>
                </a:solidFill>
                <a:latin typeface="Tahoma"/>
                <a:cs typeface="Tahoma"/>
              </a:rPr>
              <a:t>student</a:t>
            </a:r>
            <a:r>
              <a:rPr sz="2325" kern="0" spc="-106" dirty="0">
                <a:solidFill>
                  <a:sysClr val="windowText" lastClr="000000"/>
                </a:solidFill>
                <a:latin typeface="Tahoma"/>
                <a:cs typeface="Tahoma"/>
              </a:rPr>
              <a:t> </a:t>
            </a:r>
            <a:r>
              <a:rPr sz="2325" kern="0" spc="-42" dirty="0">
                <a:solidFill>
                  <a:sysClr val="windowText" lastClr="000000"/>
                </a:solidFill>
                <a:latin typeface="Tahoma"/>
                <a:cs typeface="Tahoma"/>
              </a:rPr>
              <a:t>could</a:t>
            </a:r>
            <a:r>
              <a:rPr sz="2325" kern="0" spc="-116" dirty="0">
                <a:solidFill>
                  <a:sysClr val="windowText" lastClr="000000"/>
                </a:solidFill>
                <a:latin typeface="Tahoma"/>
                <a:cs typeface="Tahoma"/>
              </a:rPr>
              <a:t> </a:t>
            </a:r>
            <a:r>
              <a:rPr sz="2325" kern="0" spc="-42" dirty="0">
                <a:solidFill>
                  <a:sysClr val="windowText" lastClr="000000"/>
                </a:solidFill>
                <a:latin typeface="Tahoma"/>
                <a:cs typeface="Tahoma"/>
              </a:rPr>
              <a:t>be</a:t>
            </a:r>
            <a:r>
              <a:rPr sz="2325" kern="0" spc="-127" dirty="0">
                <a:solidFill>
                  <a:sysClr val="windowText" lastClr="000000"/>
                </a:solidFill>
                <a:latin typeface="Tahoma"/>
                <a:cs typeface="Tahoma"/>
              </a:rPr>
              <a:t> </a:t>
            </a:r>
            <a:r>
              <a:rPr sz="2325" kern="0" spc="-63" dirty="0">
                <a:solidFill>
                  <a:sysClr val="windowText" lastClr="000000"/>
                </a:solidFill>
                <a:latin typeface="Tahoma"/>
                <a:cs typeface="Tahoma"/>
              </a:rPr>
              <a:t>born</a:t>
            </a:r>
            <a:r>
              <a:rPr sz="2325" kern="0" spc="-116" dirty="0">
                <a:solidFill>
                  <a:sysClr val="windowText" lastClr="000000"/>
                </a:solidFill>
                <a:latin typeface="Tahoma"/>
                <a:cs typeface="Tahoma"/>
              </a:rPr>
              <a:t> </a:t>
            </a:r>
            <a:r>
              <a:rPr sz="2325" kern="0" spc="-63" dirty="0">
                <a:solidFill>
                  <a:sysClr val="windowText" lastClr="000000"/>
                </a:solidFill>
                <a:latin typeface="Tahoma"/>
                <a:cs typeface="Tahoma"/>
              </a:rPr>
              <a:t>during</a:t>
            </a:r>
            <a:r>
              <a:rPr sz="2325" kern="0" spc="-116" dirty="0">
                <a:solidFill>
                  <a:sysClr val="windowText" lastClr="000000"/>
                </a:solidFill>
                <a:latin typeface="Tahoma"/>
                <a:cs typeface="Tahoma"/>
              </a:rPr>
              <a:t> </a:t>
            </a:r>
            <a:r>
              <a:rPr sz="2325" kern="0" spc="-74" dirty="0">
                <a:solidFill>
                  <a:sysClr val="windowText" lastClr="000000"/>
                </a:solidFill>
                <a:latin typeface="Tahoma"/>
                <a:cs typeface="Tahoma"/>
              </a:rPr>
              <a:t>any</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11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127" dirty="0">
                <a:solidFill>
                  <a:sysClr val="windowText" lastClr="000000"/>
                </a:solidFill>
                <a:latin typeface="Tahoma"/>
                <a:cs typeface="Tahoma"/>
              </a:rPr>
              <a:t> </a:t>
            </a:r>
            <a:r>
              <a:rPr sz="2325" kern="0" spc="-42" dirty="0">
                <a:solidFill>
                  <a:sysClr val="windowText" lastClr="000000"/>
                </a:solidFill>
                <a:latin typeface="Tahoma"/>
                <a:cs typeface="Tahoma"/>
              </a:rPr>
              <a:t>12</a:t>
            </a:r>
            <a:r>
              <a:rPr sz="2325" kern="0" spc="-127" dirty="0">
                <a:solidFill>
                  <a:sysClr val="windowText" lastClr="000000"/>
                </a:solidFill>
                <a:latin typeface="Tahoma"/>
                <a:cs typeface="Tahoma"/>
              </a:rPr>
              <a:t> </a:t>
            </a:r>
            <a:r>
              <a:rPr sz="2325" kern="0" spc="-21" dirty="0">
                <a:solidFill>
                  <a:sysClr val="windowText" lastClr="000000"/>
                </a:solidFill>
                <a:latin typeface="Tahoma"/>
                <a:cs typeface="Tahoma"/>
              </a:rPr>
              <a:t>months.</a:t>
            </a:r>
            <a:endParaRPr sz="2325" kern="0">
              <a:solidFill>
                <a:sysClr val="windowText" lastClr="000000"/>
              </a:solidFill>
              <a:latin typeface="Tahoma"/>
              <a:cs typeface="Tahoma"/>
            </a:endParaRPr>
          </a:p>
          <a:p>
            <a:pPr marL="664326" indent="-291230" defTabSz="1932584">
              <a:spcBef>
                <a:spcPts val="708"/>
              </a:spcBef>
              <a:buClr>
                <a:srgbClr val="0C264C"/>
              </a:buClr>
              <a:buFont typeface="Lucida Sans Unicode"/>
              <a:buChar char="•"/>
              <a:tabLst>
                <a:tab pos="664326" algn="l"/>
              </a:tabLst>
            </a:pPr>
            <a:r>
              <a:rPr sz="2325" kern="0" dirty="0">
                <a:solidFill>
                  <a:sysClr val="windowText" lastClr="000000"/>
                </a:solidFill>
                <a:latin typeface="Tahoma"/>
                <a:cs typeface="Tahoma"/>
              </a:rPr>
              <a:t>List</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sample</a:t>
            </a:r>
            <a:r>
              <a:rPr sz="2325" kern="0" spc="-63" dirty="0">
                <a:solidFill>
                  <a:sysClr val="windowText" lastClr="000000"/>
                </a:solidFill>
                <a:latin typeface="Tahoma"/>
                <a:cs typeface="Tahoma"/>
              </a:rPr>
              <a:t> </a:t>
            </a:r>
            <a:r>
              <a:rPr sz="2325" kern="0" spc="-116" dirty="0">
                <a:solidFill>
                  <a:sysClr val="windowText" lastClr="000000"/>
                </a:solidFill>
                <a:latin typeface="Tahoma"/>
                <a:cs typeface="Tahoma"/>
              </a:rPr>
              <a:t>space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experiment</a:t>
            </a:r>
            <a:endParaRPr sz="2325" kern="0">
              <a:solidFill>
                <a:sysClr val="windowText" lastClr="000000"/>
              </a:solidFill>
              <a:latin typeface="Tahoma"/>
              <a:cs typeface="Tahoma"/>
            </a:endParaRPr>
          </a:p>
          <a:p>
            <a:pPr marL="662984" marR="64419" indent="-291230" defTabSz="1932584">
              <a:lnSpc>
                <a:spcPct val="102600"/>
              </a:lnSpc>
              <a:spcBef>
                <a:spcPts val="634"/>
              </a:spcBef>
              <a:buClr>
                <a:srgbClr val="0C264C"/>
              </a:buClr>
              <a:buFont typeface="Lucida Sans Unicode"/>
              <a:buChar char="•"/>
              <a:tabLst>
                <a:tab pos="665668" algn="l"/>
              </a:tabLst>
            </a:pPr>
            <a:r>
              <a:rPr sz="2325" kern="0" dirty="0">
                <a:solidFill>
                  <a:sysClr val="windowText" lastClr="000000"/>
                </a:solidFill>
                <a:latin typeface="Tahoma"/>
                <a:cs typeface="Tahoma"/>
              </a:rPr>
              <a:t>Let</a:t>
            </a:r>
            <a:r>
              <a:rPr sz="2325" kern="0" spc="-190" dirty="0">
                <a:solidFill>
                  <a:sysClr val="windowText" lastClr="000000"/>
                </a:solidFill>
                <a:latin typeface="Tahoma"/>
                <a:cs typeface="Tahoma"/>
              </a:rPr>
              <a:t> </a:t>
            </a:r>
            <a:r>
              <a:rPr sz="2325" i="1" kern="0" dirty="0">
                <a:solidFill>
                  <a:sysClr val="windowText" lastClr="000000"/>
                </a:solidFill>
                <a:latin typeface="Arial"/>
                <a:cs typeface="Arial"/>
              </a:rPr>
              <a:t>A</a:t>
            </a:r>
            <a:r>
              <a:rPr sz="2325" i="1" kern="0" spc="-74"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the</a:t>
            </a:r>
            <a:r>
              <a:rPr sz="2325" kern="0" spc="-74" dirty="0">
                <a:solidFill>
                  <a:sysClr val="windowText" lastClr="000000"/>
                </a:solidFill>
                <a:latin typeface="Tahoma"/>
                <a:cs typeface="Tahoma"/>
              </a:rPr>
              <a:t> student</a:t>
            </a:r>
            <a:r>
              <a:rPr sz="2325" kern="0" spc="-63" dirty="0">
                <a:solidFill>
                  <a:sysClr val="windowText" lastClr="000000"/>
                </a:solidFill>
                <a:latin typeface="Tahoma"/>
                <a:cs typeface="Tahoma"/>
              </a:rPr>
              <a:t> </a:t>
            </a:r>
            <a:r>
              <a:rPr sz="2325" kern="0" spc="-180" dirty="0">
                <a:solidFill>
                  <a:sysClr val="windowText" lastClr="000000"/>
                </a:solidFill>
                <a:latin typeface="Tahoma"/>
                <a:cs typeface="Tahoma"/>
              </a:rPr>
              <a:t>was</a:t>
            </a:r>
            <a:r>
              <a:rPr sz="2325" kern="0" spc="-11" dirty="0">
                <a:solidFill>
                  <a:sysClr val="windowText" lastClr="000000"/>
                </a:solidFill>
                <a:latin typeface="Tahoma"/>
                <a:cs typeface="Tahoma"/>
              </a:rPr>
              <a:t> </a:t>
            </a:r>
            <a:r>
              <a:rPr sz="2325" kern="0" spc="-74" dirty="0">
                <a:solidFill>
                  <a:sysClr val="windowText" lastClr="000000"/>
                </a:solidFill>
                <a:latin typeface="Tahoma"/>
                <a:cs typeface="Tahoma"/>
              </a:rPr>
              <a:t>born</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during </a:t>
            </a:r>
            <a:r>
              <a:rPr sz="2325" kern="0" spc="-42"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last</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half</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148" dirty="0">
                <a:solidFill>
                  <a:sysClr val="windowText" lastClr="000000"/>
                </a:solidFill>
                <a:latin typeface="Tahoma"/>
                <a:cs typeface="Tahoma"/>
              </a:rPr>
              <a:t>year</a:t>
            </a:r>
            <a:r>
              <a:rPr sz="2325" kern="0" spc="-32" dirty="0">
                <a:solidFill>
                  <a:sysClr val="windowText" lastClr="000000"/>
                </a:solidFill>
                <a:latin typeface="Tahoma"/>
                <a:cs typeface="Tahoma"/>
              </a:rPr>
              <a:t> </a:t>
            </a:r>
            <a:r>
              <a:rPr sz="2325" kern="0" spc="-85" dirty="0">
                <a:solidFill>
                  <a:sysClr val="windowText" lastClr="000000"/>
                </a:solidFill>
                <a:latin typeface="Tahoma"/>
                <a:cs typeface="Tahoma"/>
              </a:rPr>
              <a:t>and</a:t>
            </a:r>
            <a:r>
              <a:rPr sz="2325" kern="0" spc="-63" dirty="0">
                <a:solidFill>
                  <a:sysClr val="windowText" lastClr="000000"/>
                </a:solidFill>
                <a:latin typeface="Tahoma"/>
                <a:cs typeface="Tahoma"/>
              </a:rPr>
              <a:t> </a:t>
            </a:r>
            <a:r>
              <a:rPr sz="2325" i="1" kern="0" dirty="0">
                <a:solidFill>
                  <a:sysClr val="windowText" lastClr="000000"/>
                </a:solidFill>
                <a:latin typeface="Arial"/>
                <a:cs typeface="Arial"/>
              </a:rPr>
              <a:t>B</a:t>
            </a:r>
            <a:r>
              <a:rPr sz="2325" i="1" kern="0" spc="95" dirty="0">
                <a:solidFill>
                  <a:sysClr val="windowText" lastClr="000000"/>
                </a:solidFill>
                <a:latin typeface="Arial"/>
                <a:cs typeface="Arial"/>
              </a:rPr>
              <a:t> </a:t>
            </a:r>
            <a:r>
              <a:rPr sz="2325" kern="0" dirty="0">
                <a:solidFill>
                  <a:sysClr val="windowText" lastClr="000000"/>
                </a:solidFill>
                <a:latin typeface="Tahoma"/>
                <a:cs typeface="Tahoma"/>
              </a:rPr>
              <a:t>=</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the</a:t>
            </a:r>
            <a:r>
              <a:rPr sz="2325" kern="0" spc="-63" dirty="0">
                <a:solidFill>
                  <a:sysClr val="windowText" lastClr="000000"/>
                </a:solidFill>
                <a:latin typeface="Tahoma"/>
                <a:cs typeface="Tahoma"/>
              </a:rPr>
              <a:t> </a:t>
            </a:r>
            <a:r>
              <a:rPr sz="2325" kern="0" spc="-74" dirty="0">
                <a:solidFill>
                  <a:sysClr val="windowText" lastClr="000000"/>
                </a:solidFill>
                <a:latin typeface="Tahoma"/>
                <a:cs typeface="Tahoma"/>
              </a:rPr>
              <a:t>student </a:t>
            </a:r>
            <a:r>
              <a:rPr sz="2325" kern="0" dirty="0">
                <a:solidFill>
                  <a:sysClr val="windowText" lastClr="000000"/>
                </a:solidFill>
                <a:latin typeface="Tahoma"/>
                <a:cs typeface="Tahoma"/>
              </a:rPr>
              <a:t>is</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born 	</a:t>
            </a:r>
            <a:r>
              <a:rPr sz="2325" kern="0" spc="-63" dirty="0">
                <a:solidFill>
                  <a:sysClr val="windowText" lastClr="000000"/>
                </a:solidFill>
                <a:latin typeface="Tahoma"/>
                <a:cs typeface="Tahoma"/>
              </a:rPr>
              <a:t>during</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month</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95" dirty="0">
                <a:solidFill>
                  <a:sysClr val="windowText" lastClr="000000"/>
                </a:solidFill>
                <a:latin typeface="Tahoma"/>
                <a:cs typeface="Tahoma"/>
              </a:rPr>
              <a:t> </a:t>
            </a:r>
            <a:r>
              <a:rPr sz="2325" kern="0" spc="-42" dirty="0">
                <a:solidFill>
                  <a:sysClr val="windowText" lastClr="000000"/>
                </a:solidFill>
                <a:latin typeface="Tahoma"/>
                <a:cs typeface="Tahoma"/>
              </a:rPr>
              <a:t>four</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letters</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long.</a:t>
            </a:r>
            <a:endParaRPr sz="2325" kern="0">
              <a:solidFill>
                <a:sysClr val="windowText" lastClr="000000"/>
              </a:solidFill>
              <a:latin typeface="Tahoma"/>
              <a:cs typeface="Tahoma"/>
            </a:endParaRPr>
          </a:p>
          <a:p>
            <a:pPr marL="664326" indent="-291230" defTabSz="1932584">
              <a:spcBef>
                <a:spcPts val="697"/>
              </a:spcBef>
              <a:buClr>
                <a:srgbClr val="0C264C"/>
              </a:buClr>
              <a:buFont typeface="Lucida Sans Unicode"/>
              <a:buChar char="•"/>
              <a:tabLst>
                <a:tab pos="664326" algn="l"/>
              </a:tabLst>
            </a:pPr>
            <a:r>
              <a:rPr sz="2325" kern="0" spc="-63" dirty="0">
                <a:solidFill>
                  <a:sysClr val="windowText" lastClr="000000"/>
                </a:solidFill>
                <a:latin typeface="Tahoma"/>
                <a:cs typeface="Tahoma"/>
              </a:rPr>
              <a:t>Describe</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following</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events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in</a:t>
            </a:r>
            <a:r>
              <a:rPr sz="2325" kern="0" spc="-74" dirty="0">
                <a:solidFill>
                  <a:sysClr val="windowText" lastClr="000000"/>
                </a:solidFill>
                <a:latin typeface="Tahoma"/>
                <a:cs typeface="Tahoma"/>
              </a:rPr>
              <a:t> </a:t>
            </a:r>
            <a:r>
              <a:rPr sz="2325" kern="0" spc="-137" dirty="0">
                <a:solidFill>
                  <a:sysClr val="windowText" lastClr="000000"/>
                </a:solidFill>
                <a:latin typeface="Tahoma"/>
                <a:cs typeface="Tahoma"/>
              </a:rPr>
              <a:t>words</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and </a:t>
            </a:r>
            <a:r>
              <a:rPr sz="2325" kern="0" spc="-21" dirty="0">
                <a:solidFill>
                  <a:sysClr val="windowText" lastClr="000000"/>
                </a:solidFill>
                <a:latin typeface="Tahoma"/>
                <a:cs typeface="Tahoma"/>
              </a:rPr>
              <a:t>find</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each</a:t>
            </a:r>
            <a:endParaRPr sz="2325" kern="0">
              <a:solidFill>
                <a:sysClr val="windowText" lastClr="000000"/>
              </a:solidFill>
              <a:latin typeface="Tahoma"/>
              <a:cs typeface="Tahoma"/>
            </a:endParaRPr>
          </a:p>
          <a:p>
            <a:pPr marL="1250812" lvl="1" indent="-279151" defTabSz="1932584">
              <a:lnSpc>
                <a:spcPts val="2536"/>
              </a:lnSpc>
              <a:spcBef>
                <a:spcPts val="370"/>
              </a:spcBef>
              <a:buClr>
                <a:srgbClr val="0C264C"/>
              </a:buClr>
              <a:buFont typeface="Lucida Sans Unicode"/>
              <a:buChar char="•"/>
              <a:tabLst>
                <a:tab pos="1250812" algn="l"/>
              </a:tabLst>
            </a:pPr>
            <a:r>
              <a:rPr sz="2114" i="1" kern="0" dirty="0">
                <a:solidFill>
                  <a:sysClr val="windowText" lastClr="000000"/>
                </a:solidFill>
                <a:latin typeface="Arial"/>
                <a:cs typeface="Arial"/>
              </a:rPr>
              <a:t>A</a:t>
            </a:r>
            <a:r>
              <a:rPr sz="2114" i="1" kern="0" spc="-127" dirty="0">
                <a:solidFill>
                  <a:sysClr val="windowText" lastClr="000000"/>
                </a:solidFill>
                <a:latin typeface="Arial"/>
                <a:cs typeface="Arial"/>
              </a:rPr>
              <a:t> </a:t>
            </a:r>
            <a:r>
              <a:rPr sz="2114" kern="0" spc="-306" dirty="0">
                <a:solidFill>
                  <a:sysClr val="windowText" lastClr="000000"/>
                </a:solidFill>
                <a:latin typeface="Lucida Sans Unicode"/>
                <a:cs typeface="Lucida Sans Unicode"/>
              </a:rPr>
              <a:t>∩</a:t>
            </a:r>
            <a:r>
              <a:rPr sz="2114" kern="0" spc="-201" dirty="0">
                <a:solidFill>
                  <a:sysClr val="windowText" lastClr="000000"/>
                </a:solidFill>
                <a:latin typeface="Lucida Sans Unicode"/>
                <a:cs typeface="Lucida Sans Unicode"/>
              </a:rPr>
              <a:t> </a:t>
            </a:r>
            <a:r>
              <a:rPr sz="2114" i="1" kern="0" spc="-106" dirty="0">
                <a:solidFill>
                  <a:sysClr val="windowText" lastClr="000000"/>
                </a:solidFill>
                <a:latin typeface="Arial"/>
                <a:cs typeface="Arial"/>
              </a:rPr>
              <a:t>B</a:t>
            </a:r>
            <a:endParaRPr sz="2114" kern="0">
              <a:solidFill>
                <a:sysClr val="windowText" lastClr="000000"/>
              </a:solidFill>
              <a:latin typeface="Arial"/>
              <a:cs typeface="Arial"/>
            </a:endParaRPr>
          </a:p>
          <a:p>
            <a:pPr marL="1250812" lvl="1" indent="-279151" defTabSz="1932584">
              <a:lnSpc>
                <a:spcPts val="2526"/>
              </a:lnSpc>
              <a:buClr>
                <a:srgbClr val="0C264C"/>
              </a:buClr>
              <a:buFont typeface="Lucida Sans Unicode"/>
              <a:buChar char="•"/>
              <a:tabLst>
                <a:tab pos="1250812" algn="l"/>
              </a:tabLst>
            </a:pPr>
            <a:r>
              <a:rPr sz="2114" i="1" kern="0" dirty="0">
                <a:solidFill>
                  <a:sysClr val="windowText" lastClr="000000"/>
                </a:solidFill>
                <a:latin typeface="Arial"/>
                <a:cs typeface="Arial"/>
              </a:rPr>
              <a:t>A</a:t>
            </a:r>
            <a:r>
              <a:rPr sz="2114" i="1" kern="0" spc="-127" dirty="0">
                <a:solidFill>
                  <a:sysClr val="windowText" lastClr="000000"/>
                </a:solidFill>
                <a:latin typeface="Arial"/>
                <a:cs typeface="Arial"/>
              </a:rPr>
              <a:t> </a:t>
            </a:r>
            <a:r>
              <a:rPr sz="2114" kern="0" spc="-306" dirty="0">
                <a:solidFill>
                  <a:sysClr val="windowText" lastClr="000000"/>
                </a:solidFill>
                <a:latin typeface="Lucida Sans Unicode"/>
                <a:cs typeface="Lucida Sans Unicode"/>
              </a:rPr>
              <a:t>∪</a:t>
            </a:r>
            <a:r>
              <a:rPr sz="2114" kern="0" spc="-201" dirty="0">
                <a:solidFill>
                  <a:sysClr val="windowText" lastClr="000000"/>
                </a:solidFill>
                <a:latin typeface="Lucida Sans Unicode"/>
                <a:cs typeface="Lucida Sans Unicode"/>
              </a:rPr>
              <a:t> </a:t>
            </a:r>
            <a:r>
              <a:rPr sz="2114" i="1" kern="0" spc="-106" dirty="0">
                <a:solidFill>
                  <a:sysClr val="windowText" lastClr="000000"/>
                </a:solidFill>
                <a:latin typeface="Arial"/>
                <a:cs typeface="Arial"/>
              </a:rPr>
              <a:t>B</a:t>
            </a:r>
            <a:endParaRPr sz="2114" kern="0">
              <a:solidFill>
                <a:sysClr val="windowText" lastClr="000000"/>
              </a:solidFill>
              <a:latin typeface="Arial"/>
              <a:cs typeface="Arial"/>
            </a:endParaRPr>
          </a:p>
          <a:p>
            <a:pPr marL="1250812" lvl="1" indent="-279151" defTabSz="1932584">
              <a:lnSpc>
                <a:spcPts val="2536"/>
              </a:lnSpc>
              <a:buClr>
                <a:srgbClr val="0C264C"/>
              </a:buClr>
              <a:buFont typeface="Lucida Sans Unicode"/>
              <a:buChar char="•"/>
              <a:tabLst>
                <a:tab pos="1250812" algn="l"/>
              </a:tabLst>
            </a:pPr>
            <a:r>
              <a:rPr sz="2114" i="1" kern="0" dirty="0">
                <a:solidFill>
                  <a:sysClr val="windowText" lastClr="000000"/>
                </a:solidFill>
                <a:latin typeface="Arial"/>
                <a:cs typeface="Arial"/>
              </a:rPr>
              <a:t>A</a:t>
            </a:r>
            <a:r>
              <a:rPr sz="2219" i="1" kern="0" baseline="27777" dirty="0">
                <a:solidFill>
                  <a:sysClr val="windowText" lastClr="000000"/>
                </a:solidFill>
                <a:latin typeface="Arial"/>
                <a:cs typeface="Arial"/>
              </a:rPr>
              <a:t>c</a:t>
            </a:r>
            <a:r>
              <a:rPr sz="2219" i="1" kern="0" spc="571" baseline="27777" dirty="0">
                <a:solidFill>
                  <a:sysClr val="windowText" lastClr="000000"/>
                </a:solidFill>
                <a:latin typeface="Arial"/>
                <a:cs typeface="Arial"/>
              </a:rPr>
              <a:t> </a:t>
            </a:r>
            <a:r>
              <a:rPr sz="2114" kern="0" spc="-42" dirty="0">
                <a:solidFill>
                  <a:sysClr val="windowText" lastClr="000000"/>
                </a:solidFill>
                <a:latin typeface="Tahoma"/>
                <a:cs typeface="Tahoma"/>
              </a:rPr>
              <a:t>and </a:t>
            </a:r>
            <a:r>
              <a:rPr sz="2114" i="1" kern="0" spc="-53" dirty="0">
                <a:solidFill>
                  <a:sysClr val="windowText" lastClr="000000"/>
                </a:solidFill>
                <a:latin typeface="Arial"/>
                <a:cs typeface="Arial"/>
              </a:rPr>
              <a:t>B</a:t>
            </a:r>
            <a:r>
              <a:rPr sz="2219" i="1" kern="0" spc="-78" baseline="27777" dirty="0">
                <a:solidFill>
                  <a:sysClr val="windowText" lastClr="000000"/>
                </a:solidFill>
                <a:latin typeface="Arial"/>
                <a:cs typeface="Arial"/>
              </a:rPr>
              <a:t>c</a:t>
            </a:r>
            <a:endParaRPr sz="2219" kern="0" baseline="27777">
              <a:solidFill>
                <a:sysClr val="windowText" lastClr="000000"/>
              </a:solidFill>
              <a:latin typeface="Arial"/>
              <a:cs typeface="Arial"/>
            </a:endParaRPr>
          </a:p>
        </p:txBody>
      </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E153-1ADA-CBC3-FE07-F5BF63EFAC2E}"/>
              </a:ext>
            </a:extLst>
          </p:cNvPr>
          <p:cNvSpPr>
            <a:spLocks noGrp="1"/>
          </p:cNvSpPr>
          <p:nvPr>
            <p:ph type="title"/>
          </p:nvPr>
        </p:nvSpPr>
        <p:spPr/>
        <p:txBody>
          <a:bodyPr/>
          <a:lstStyle/>
          <a:p>
            <a:r>
              <a:rPr lang="en-US" dirty="0"/>
              <a:t>Union of Events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41385FE-84ED-8C52-988A-E564D7F642CF}"/>
                  </a:ext>
                </a:extLst>
              </p:cNvPr>
              <p:cNvSpPr>
                <a:spLocks noGrp="1"/>
              </p:cNvSpPr>
              <p:nvPr>
                <p:ph type="body" idx="1"/>
              </p:nvPr>
            </p:nvSpPr>
            <p:spPr>
              <a:xfrm>
                <a:off x="505350" y="1925980"/>
                <a:ext cx="11371591" cy="2232984"/>
              </a:xfrm>
            </p:spPr>
            <p:txBody>
              <a:bodyPr/>
              <a:lstStyle/>
              <a:p>
                <a:r>
                  <a:rPr lang="en-US" sz="2400" dirty="0"/>
                  <a:t>Let A = rolling a 2, and B = rolling a 6 in one toss of a fair die</a:t>
                </a:r>
              </a:p>
              <a:p>
                <a:endParaRPr lang="en-US" sz="2400" dirty="0"/>
              </a:p>
              <a:p>
                <a:r>
                  <a:rPr lang="en-US" sz="2400" dirty="0"/>
                  <a:t>What is the probability of rolling a 2 or a 6?</a:t>
                </a:r>
              </a:p>
              <a:p>
                <a:endParaRPr lang="en-US" dirty="0"/>
              </a:p>
              <a:p>
                <a:r>
                  <a:rPr lang="en-US" sz="2400" dirty="0">
                    <a:latin typeface="Tahoma" panose="020B0604030504040204" pitchFamily="34" charset="0"/>
                    <a:ea typeface="Tahoma" panose="020B0604030504040204" pitchFamily="34" charset="0"/>
                    <a:cs typeface="Tahoma" panose="020B0604030504040204" pitchFamily="34" charset="0"/>
                  </a:rPr>
                  <a:t>i.e., </a:t>
                </a:r>
                <a14:m>
                  <m:oMath xmlns:m="http://schemas.openxmlformats.org/officeDocument/2006/math">
                    <m:r>
                      <m:rPr>
                        <m:sty m:val="p"/>
                      </m:rPr>
                      <a:rPr lang="en-US" sz="2800" smtClean="0">
                        <a:latin typeface="Cambria Math" panose="02040503050406030204" pitchFamily="18" charset="0"/>
                        <a:ea typeface="Cambria Math" panose="02040503050406030204" pitchFamily="18" charset="0"/>
                      </a:rPr>
                      <m:t>P</m:t>
                    </m:r>
                    <m:r>
                      <a:rPr lang="en-US" sz="2800" b="0" i="0" smtClean="0">
                        <a:latin typeface="Cambria Math" panose="02040503050406030204" pitchFamily="18" charset="0"/>
                        <a:ea typeface="Cambria Math" panose="02040503050406030204" pitchFamily="18" charset="0"/>
                      </a:rPr>
                      <m:t>(</m:t>
                    </m:r>
                    <m:r>
                      <m:rPr>
                        <m:sty m:val="p"/>
                      </m:rPr>
                      <a:rPr lang="en-US" sz="2800" smtClean="0">
                        <a:latin typeface="Cambria Math" panose="02040503050406030204" pitchFamily="18" charset="0"/>
                        <a:ea typeface="Cambria Math" panose="02040503050406030204" pitchFamily="18" charset="0"/>
                      </a:rPr>
                      <m:t>A</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m:t>
                    </m:r>
                  </m:oMath>
                </a14:m>
                <a:r>
                  <a:rPr lang="en-US" sz="2400" dirty="0">
                    <a:latin typeface="Tahoma" panose="020B0604030504040204" pitchFamily="34" charset="0"/>
                    <a:ea typeface="Tahoma" panose="020B0604030504040204" pitchFamily="34" charset="0"/>
                    <a:cs typeface="Tahoma" panose="020B0604030504040204" pitchFamily="34" charset="0"/>
                  </a:rPr>
                  <a:t>??</a:t>
                </a:r>
              </a:p>
              <a:p>
                <a:endParaRPr lang="en-US" dirty="0"/>
              </a:p>
            </p:txBody>
          </p:sp>
        </mc:Choice>
        <mc:Fallback>
          <p:sp>
            <p:nvSpPr>
              <p:cNvPr id="3" name="Text Placeholder 2">
                <a:extLst>
                  <a:ext uri="{FF2B5EF4-FFF2-40B4-BE49-F238E27FC236}">
                    <a16:creationId xmlns:a16="http://schemas.microsoft.com/office/drawing/2014/main" id="{C41385FE-84ED-8C52-988A-E564D7F642CF}"/>
                  </a:ext>
                </a:extLst>
              </p:cNvPr>
              <p:cNvSpPr>
                <a:spLocks noGrp="1" noRot="1" noChangeAspect="1" noMove="1" noResize="1" noEditPoints="1" noAdjustHandles="1" noChangeArrowheads="1" noChangeShapeType="1" noTextEdit="1"/>
              </p:cNvSpPr>
              <p:nvPr>
                <p:ph type="body" idx="1"/>
              </p:nvPr>
            </p:nvSpPr>
            <p:spPr>
              <a:xfrm>
                <a:off x="505350" y="1925980"/>
                <a:ext cx="11371591" cy="2232984"/>
              </a:xfrm>
              <a:blipFill>
                <a:blip r:embed="rId2"/>
                <a:stretch>
                  <a:fillRect l="-1662" t="-43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61E048-2FAD-748E-9578-176DF8A31147}"/>
              </a:ext>
            </a:extLst>
          </p:cNvPr>
          <p:cNvSpPr txBox="1"/>
          <p:nvPr/>
        </p:nvSpPr>
        <p:spPr>
          <a:xfrm>
            <a:off x="337457" y="4075736"/>
            <a:ext cx="10417629" cy="461665"/>
          </a:xfrm>
          <a:prstGeom prst="rect">
            <a:avLst/>
          </a:prstGeom>
          <a:noFill/>
        </p:spPr>
        <p:txBody>
          <a:bodyPr wrap="square">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It seems that P(A∪𝐵)= P(A) + P(B) however this is generally not true</a:t>
            </a:r>
          </a:p>
        </p:txBody>
      </p:sp>
    </p:spTree>
    <p:extLst>
      <p:ext uri="{BB962C8B-B14F-4D97-AF65-F5344CB8AC3E}">
        <p14:creationId xmlns:p14="http://schemas.microsoft.com/office/powerpoint/2010/main" val="349111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EDEAB-DB6F-C085-09D2-1A8220CD1ACD}"/>
              </a:ext>
            </a:extLst>
          </p:cNvPr>
          <p:cNvSpPr>
            <a:spLocks noGrp="1"/>
          </p:cNvSpPr>
          <p:nvPr>
            <p:ph type="title"/>
          </p:nvPr>
        </p:nvSpPr>
        <p:spPr/>
        <p:txBody>
          <a:bodyPr/>
          <a:lstStyle/>
          <a:p>
            <a:r>
              <a:rPr lang="en-US" dirty="0"/>
              <a:t>The Addition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1EB6CAC-E90B-54A2-3136-DBBFD1074AA3}"/>
                  </a:ext>
                </a:extLst>
              </p:cNvPr>
              <p:cNvSpPr>
                <a:spLocks noGrp="1"/>
              </p:cNvSpPr>
              <p:nvPr>
                <p:ph type="body" idx="1"/>
              </p:nvPr>
            </p:nvSpPr>
            <p:spPr>
              <a:xfrm>
                <a:off x="505350" y="1925980"/>
                <a:ext cx="11371591" cy="1788951"/>
              </a:xfrm>
            </p:spPr>
            <p:txBody>
              <a:bodyPr/>
              <a:lstStyle/>
              <a:p>
                <a:r>
                  <a:rPr lang="en-US" dirty="0"/>
                  <a:t>To determine the probability of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A</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oMath>
                </a14:m>
                <a:endParaRPr lang="en-US" b="0" dirty="0">
                  <a:ea typeface="Cambria Math" panose="02040503050406030204" pitchFamily="18" charset="0"/>
                </a:endParaRPr>
              </a:p>
              <a:p>
                <a:endParaRPr lang="en-US" dirty="0"/>
              </a:p>
              <a:p>
                <a:pPr marL="342900" indent="-34290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 </m:t>
                    </m:r>
                  </m:oMath>
                </a14:m>
                <a:endParaRPr lang="en-US"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𝐵</m:t>
                        </m:r>
                      </m:e>
                    </m:d>
                  </m:oMath>
                </a14:m>
                <a:endParaRPr lang="en-US" b="0" i="1" dirty="0">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Text Placeholder 2">
                <a:extLst>
                  <a:ext uri="{FF2B5EF4-FFF2-40B4-BE49-F238E27FC236}">
                    <a16:creationId xmlns:a16="http://schemas.microsoft.com/office/drawing/2014/main" id="{D1EB6CAC-E90B-54A2-3136-DBBFD1074AA3}"/>
                  </a:ext>
                </a:extLst>
              </p:cNvPr>
              <p:cNvSpPr>
                <a:spLocks noGrp="1" noRot="1" noChangeAspect="1" noMove="1" noResize="1" noEditPoints="1" noAdjustHandles="1" noChangeArrowheads="1" noChangeShapeType="1" noTextEdit="1"/>
              </p:cNvSpPr>
              <p:nvPr>
                <p:ph type="body" idx="1"/>
              </p:nvPr>
            </p:nvSpPr>
            <p:spPr>
              <a:xfrm>
                <a:off x="505350" y="1925980"/>
                <a:ext cx="11371591" cy="1788951"/>
              </a:xfrm>
              <a:blipFill>
                <a:blip r:embed="rId2"/>
                <a:stretch>
                  <a:fillRect l="-1609" t="-5119" b="-81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596506-DE92-7D55-6052-38BDD20CBC0F}"/>
                  </a:ext>
                </a:extLst>
              </p:cNvPr>
              <p:cNvSpPr txBox="1"/>
              <p:nvPr/>
            </p:nvSpPr>
            <p:spPr>
              <a:xfrm>
                <a:off x="2533650" y="4259557"/>
                <a:ext cx="61341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a:latin typeface="Cambria Math" panose="02040503050406030204" pitchFamily="18" charset="0"/>
                          <a:ea typeface="Cambria Math" panose="02040503050406030204" pitchFamily="18" charset="0"/>
                        </a:rPr>
                        <m:t>P</m:t>
                      </m:r>
                      <m:r>
                        <a:rPr lang="en-US" sz="2800" b="0" i="0" smtClean="0">
                          <a:latin typeface="Cambria Math" panose="02040503050406030204" pitchFamily="18" charset="0"/>
                          <a:ea typeface="Cambria Math" panose="02040503050406030204" pitchFamily="18" charset="0"/>
                        </a:rPr>
                        <m:t>(</m:t>
                      </m:r>
                      <m:r>
                        <m:rPr>
                          <m:sty m:val="p"/>
                        </m:rPr>
                        <a:rPr lang="en-US" sz="2800" smtClean="0">
                          <a:latin typeface="Cambria Math" panose="02040503050406030204" pitchFamily="18" charset="0"/>
                          <a:ea typeface="Cambria Math" panose="02040503050406030204" pitchFamily="18" charset="0"/>
                        </a:rPr>
                        <m:t>A</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m:t>
                      </m:r>
                      <m:r>
                        <a:rPr lang="en-US" sz="2800" b="0" i="0" smtClean="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𝐴</m:t>
                          </m:r>
                        </m:e>
                      </m:d>
                      <m:r>
                        <a:rPr lang="en-US" sz="2800" b="0" i="0"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P</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𝐵</m:t>
                          </m:r>
                        </m:e>
                      </m:d>
                      <m:r>
                        <a:rPr lang="en-US" sz="2800" b="0" i="1" smtClean="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r>
                        <a:rPr lang="en-US" sz="280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6596506-DE92-7D55-6052-38BDD20CBC0F}"/>
                  </a:ext>
                </a:extLst>
              </p:cNvPr>
              <p:cNvSpPr txBox="1">
                <a:spLocks noRot="1" noChangeAspect="1" noMove="1" noResize="1" noEditPoints="1" noAdjustHandles="1" noChangeArrowheads="1" noChangeShapeType="1" noTextEdit="1"/>
              </p:cNvSpPr>
              <p:nvPr/>
            </p:nvSpPr>
            <p:spPr>
              <a:xfrm>
                <a:off x="2533650" y="4259557"/>
                <a:ext cx="6134100" cy="523220"/>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1B8A11C-8C13-D935-312E-C00223526177}"/>
              </a:ext>
            </a:extLst>
          </p:cNvPr>
          <p:cNvSpPr txBox="1"/>
          <p:nvPr/>
        </p:nvSpPr>
        <p:spPr>
          <a:xfrm>
            <a:off x="505350" y="5780315"/>
            <a:ext cx="5042534"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In the previous example, why does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CF9009-AD6E-6640-E57F-B0454E6227E6}"/>
                  </a:ext>
                </a:extLst>
              </p:cNvPr>
              <p:cNvSpPr txBox="1"/>
              <p:nvPr/>
            </p:nvSpPr>
            <p:spPr>
              <a:xfrm>
                <a:off x="5295064" y="5780314"/>
                <a:ext cx="345077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P</m:t>
                      </m:r>
                      <m:r>
                        <a:rPr lang="en-US" sz="2400" b="0" i="0" smtClean="0">
                          <a:latin typeface="Cambria Math" panose="02040503050406030204" pitchFamily="18" charset="0"/>
                          <a:ea typeface="Cambria Math" panose="02040503050406030204" pitchFamily="18" charset="0"/>
                        </a:rPr>
                        <m:t>(</m:t>
                      </m:r>
                      <m:r>
                        <m:rPr>
                          <m:sty m:val="p"/>
                        </m:rPr>
                        <a:rPr lang="en-US" sz="2400" smtClean="0">
                          <a:latin typeface="Cambria Math" panose="02040503050406030204" pitchFamily="18" charset="0"/>
                          <a:ea typeface="Cambria Math" panose="02040503050406030204" pitchFamily="18" charset="0"/>
                        </a:rPr>
                        <m:t>A</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d>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P</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oMath>
                  </m:oMathPara>
                </a14:m>
                <a:endParaRPr lang="en-US" sz="24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8" name="TextBox 7">
                <a:extLst>
                  <a:ext uri="{FF2B5EF4-FFF2-40B4-BE49-F238E27FC236}">
                    <a16:creationId xmlns:a16="http://schemas.microsoft.com/office/drawing/2014/main" id="{55CF9009-AD6E-6640-E57F-B0454E6227E6}"/>
                  </a:ext>
                </a:extLst>
              </p:cNvPr>
              <p:cNvSpPr txBox="1">
                <a:spLocks noRot="1" noChangeAspect="1" noMove="1" noResize="1" noEditPoints="1" noAdjustHandles="1" noChangeArrowheads="1" noChangeShapeType="1" noTextEdit="1"/>
              </p:cNvSpPr>
              <p:nvPr/>
            </p:nvSpPr>
            <p:spPr>
              <a:xfrm>
                <a:off x="5295064" y="5780314"/>
                <a:ext cx="3450772" cy="461665"/>
              </a:xfrm>
              <a:prstGeom prst="rect">
                <a:avLst/>
              </a:prstGeom>
              <a:blipFill>
                <a:blip r:embed="rId4"/>
                <a:stretch>
                  <a:fillRect b="-19737"/>
                </a:stretch>
              </a:blipFill>
            </p:spPr>
            <p:txBody>
              <a:bodyPr/>
              <a:lstStyle/>
              <a:p>
                <a:r>
                  <a:rPr lang="en-US">
                    <a:noFill/>
                  </a:rPr>
                  <a:t> </a:t>
                </a:r>
              </a:p>
            </p:txBody>
          </p:sp>
        </mc:Fallback>
      </mc:AlternateContent>
    </p:spTree>
    <p:extLst>
      <p:ext uri="{BB962C8B-B14F-4D97-AF65-F5344CB8AC3E}">
        <p14:creationId xmlns:p14="http://schemas.microsoft.com/office/powerpoint/2010/main" val="389069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03C3-9049-54F7-B21E-377E53D46C9D}"/>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AE7BA50B-DB92-FE62-CFC6-91033B247BF7}"/>
              </a:ext>
            </a:extLst>
          </p:cNvPr>
          <p:cNvSpPr>
            <a:spLocks noGrp="1"/>
          </p:cNvSpPr>
          <p:nvPr>
            <p:ph type="body" idx="1"/>
          </p:nvPr>
        </p:nvSpPr>
        <p:spPr>
          <a:xfrm>
            <a:off x="505350" y="1925980"/>
            <a:ext cx="11371591" cy="1431161"/>
          </a:xfrm>
        </p:spPr>
        <p:txBody>
          <a:bodyPr/>
          <a:lstStyle/>
          <a:p>
            <a:r>
              <a:rPr lang="en-US" dirty="0"/>
              <a:t>Let </a:t>
            </a:r>
            <a:r>
              <a:rPr lang="en-US" i="1" dirty="0"/>
              <a:t>A </a:t>
            </a:r>
            <a:r>
              <a:rPr lang="en-US" dirty="0"/>
              <a:t>= the event of rolling a 1,2, or 3 and </a:t>
            </a:r>
            <a:r>
              <a:rPr lang="en-US" i="1" dirty="0"/>
              <a:t>B </a:t>
            </a:r>
            <a:r>
              <a:rPr lang="en-US" dirty="0"/>
              <a:t>= the event of getting an odd number. What is the probability of A </a:t>
            </a:r>
            <a:r>
              <a:rPr lang="en-US" u="sng" dirty="0"/>
              <a:t>OR</a:t>
            </a:r>
            <a:r>
              <a:rPr lang="en-US" dirty="0"/>
              <a:t> B?</a:t>
            </a:r>
          </a:p>
          <a:p>
            <a:endParaRPr lang="en-US" dirty="0"/>
          </a:p>
          <a:p>
            <a:r>
              <a:rPr lang="en-US" dirty="0"/>
              <a:t>List the sample space…</a:t>
            </a:r>
          </a:p>
        </p:txBody>
      </p:sp>
      <p:pic>
        <p:nvPicPr>
          <p:cNvPr id="5" name="Picture 4">
            <a:extLst>
              <a:ext uri="{FF2B5EF4-FFF2-40B4-BE49-F238E27FC236}">
                <a16:creationId xmlns:a16="http://schemas.microsoft.com/office/drawing/2014/main" id="{74F40648-2CB7-35A5-13BE-2B47ACAB208D}"/>
              </a:ext>
            </a:extLst>
          </p:cNvPr>
          <p:cNvPicPr>
            <a:picLocks noChangeAspect="1"/>
          </p:cNvPicPr>
          <p:nvPr/>
        </p:nvPicPr>
        <p:blipFill>
          <a:blip r:embed="rId2"/>
          <a:stretch>
            <a:fillRect/>
          </a:stretch>
        </p:blipFill>
        <p:spPr>
          <a:xfrm>
            <a:off x="1110342" y="3795579"/>
            <a:ext cx="9753600" cy="2933700"/>
          </a:xfrm>
          <a:prstGeom prst="rect">
            <a:avLst/>
          </a:prstGeom>
        </p:spPr>
      </p:pic>
    </p:spTree>
    <p:extLst>
      <p:ext uri="{BB962C8B-B14F-4D97-AF65-F5344CB8AC3E}">
        <p14:creationId xmlns:p14="http://schemas.microsoft.com/office/powerpoint/2010/main" val="2588173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87C7-E3B2-41C4-92C3-F77D52F092E0}"/>
              </a:ext>
            </a:extLst>
          </p:cNvPr>
          <p:cNvSpPr>
            <a:spLocks noGrp="1"/>
          </p:cNvSpPr>
          <p:nvPr>
            <p:ph type="title"/>
          </p:nvPr>
        </p:nvSpPr>
        <p:spPr/>
        <p:txBody>
          <a:bodyPr/>
          <a:lstStyle/>
          <a:p>
            <a:r>
              <a:rPr lang="en-US" dirty="0"/>
              <a:t>The Complement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68F6335-5E6A-7173-DF25-3F6A3382FE30}"/>
                  </a:ext>
                </a:extLst>
              </p:cNvPr>
              <p:cNvSpPr>
                <a:spLocks noGrp="1"/>
              </p:cNvSpPr>
              <p:nvPr>
                <p:ph type="body" idx="1"/>
              </p:nvPr>
            </p:nvSpPr>
            <p:spPr>
              <a:xfrm>
                <a:off x="505350" y="1925980"/>
                <a:ext cx="11371591" cy="1846659"/>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An event can either occur (A) or not occur, i.e., </a:t>
                </a:r>
                <a:r>
                  <a:rPr lang="en-US" sz="2400" i="1" dirty="0">
                    <a:latin typeface="Tahoma" panose="020B0604030504040204" pitchFamily="34" charset="0"/>
                    <a:ea typeface="Tahoma" panose="020B0604030504040204" pitchFamily="34" charset="0"/>
                    <a:cs typeface="Tahoma" panose="020B0604030504040204" pitchFamily="34" charset="0"/>
                  </a:rPr>
                  <a:t>not </a:t>
                </a:r>
                <a:r>
                  <a:rPr lang="en-US" sz="2400" dirty="0">
                    <a:latin typeface="Tahoma" panose="020B0604030504040204" pitchFamily="34" charset="0"/>
                    <a:ea typeface="Tahoma" panose="020B0604030504040204" pitchFamily="34" charset="0"/>
                    <a:cs typeface="Tahoma" panose="020B0604030504040204" pitchFamily="34" charset="0"/>
                  </a:rPr>
                  <a:t>A. The latter is denoted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𝑐</m:t>
                        </m:r>
                      </m:sup>
                    </m:sSup>
                  </m:oMath>
                </a14:m>
                <a:endParaRPr lang="en-US" sz="2400" b="0" dirty="0">
                  <a:latin typeface="Tahoma" panose="020B0604030504040204" pitchFamily="34" charset="0"/>
                  <a:ea typeface="Tahoma" panose="020B0604030504040204" pitchFamily="34" charset="0"/>
                  <a:cs typeface="Tahoma" panose="020B0604030504040204" pitchFamily="34" charset="0"/>
                </a:endParaRP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b="0" dirty="0">
                    <a:latin typeface="Tahoma" panose="020B0604030504040204" pitchFamily="34" charset="0"/>
                    <a:ea typeface="Tahoma" panose="020B0604030504040204" pitchFamily="34" charset="0"/>
                    <a:cs typeface="Tahoma" panose="020B0604030504040204" pitchFamily="34" charset="0"/>
                  </a:rPr>
                  <a:t>If we know the probability that an event did occur we can compute the probability it will not occur as follows:</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𝐴</m:t>
                              </m:r>
                            </m:e>
                            <m:sup>
                              <m:r>
                                <a:rPr lang="en-US" sz="2400" b="0" i="1" smtClean="0">
                                  <a:latin typeface="Cambria Math" panose="02040503050406030204" pitchFamily="18" charset="0"/>
                                </a:rPr>
                                <m:t>𝑐</m:t>
                              </m:r>
                            </m:sup>
                          </m:sSup>
                        </m:e>
                      </m:d>
                      <m:r>
                        <a:rPr lang="en-US" sz="2400" b="0" i="1" smtClean="0">
                          <a:latin typeface="Cambria Math" panose="02040503050406030204" pitchFamily="18" charset="0"/>
                        </a:rPr>
                        <m:t>=1−</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m:t>
                      </m:r>
                    </m:oMath>
                  </m:oMathPara>
                </a14:m>
                <a:endParaRPr lang="en-US" sz="24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Text Placeholder 2">
                <a:extLst>
                  <a:ext uri="{FF2B5EF4-FFF2-40B4-BE49-F238E27FC236}">
                    <a16:creationId xmlns:a16="http://schemas.microsoft.com/office/drawing/2014/main" id="{B68F6335-5E6A-7173-DF25-3F6A3382FE30}"/>
                  </a:ext>
                </a:extLst>
              </p:cNvPr>
              <p:cNvSpPr>
                <a:spLocks noGrp="1" noRot="1" noChangeAspect="1" noMove="1" noResize="1" noEditPoints="1" noAdjustHandles="1" noChangeArrowheads="1" noChangeShapeType="1" noTextEdit="1"/>
              </p:cNvSpPr>
              <p:nvPr>
                <p:ph type="body" idx="1"/>
              </p:nvPr>
            </p:nvSpPr>
            <p:spPr>
              <a:xfrm>
                <a:off x="505350" y="1925980"/>
                <a:ext cx="11371591" cy="1846659"/>
              </a:xfrm>
              <a:blipFill>
                <a:blip r:embed="rId2"/>
                <a:stretch>
                  <a:fillRect l="-1662" t="-5611" r="-2252" b="-6601"/>
                </a:stretch>
              </a:blipFill>
            </p:spPr>
            <p:txBody>
              <a:bodyPr/>
              <a:lstStyle/>
              <a:p>
                <a:r>
                  <a:rPr lang="en-US">
                    <a:noFill/>
                  </a:rPr>
                  <a:t> </a:t>
                </a:r>
              </a:p>
            </p:txBody>
          </p:sp>
        </mc:Fallback>
      </mc:AlternateContent>
    </p:spTree>
    <p:extLst>
      <p:ext uri="{BB962C8B-B14F-4D97-AF65-F5344CB8AC3E}">
        <p14:creationId xmlns:p14="http://schemas.microsoft.com/office/powerpoint/2010/main" val="230059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36FD-ACBD-55A1-A715-D341865BC06D}"/>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9DEB776-E6BA-6C31-B021-A630A6FB46AB}"/>
                  </a:ext>
                </a:extLst>
              </p:cNvPr>
              <p:cNvSpPr>
                <a:spLocks noGrp="1"/>
              </p:cNvSpPr>
              <p:nvPr>
                <p:ph type="body" idx="1"/>
              </p:nvPr>
            </p:nvSpPr>
            <p:spPr>
              <a:xfrm>
                <a:off x="505350" y="1925980"/>
                <a:ext cx="11371591" cy="2504532"/>
              </a:xfrm>
            </p:spPr>
            <p:txBody>
              <a:bodyPr/>
              <a:lstStyle/>
              <a:p>
                <a:r>
                  <a:rPr lang="en-US" dirty="0"/>
                  <a:t>The probability of an event is the fraction of time that it happens (under identical repeated conditions) </a:t>
                </a:r>
              </a:p>
              <a:p>
                <a:r>
                  <a:rPr lang="en-US" dirty="0"/>
                  <a:t>Know the meaning of complements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𝑐</m:t>
                        </m:r>
                      </m:sup>
                    </m:sSup>
                  </m:oMath>
                </a14:m>
                <a:r>
                  <a:rPr lang="en-US" dirty="0"/>
                  <a:t>), intersections (A ∩ B), and unions (A ∪ B)</a:t>
                </a:r>
              </a:p>
              <a:p>
                <a:r>
                  <a:rPr lang="en-US" dirty="0"/>
                  <a:t>Addition rule: P(A ∪ B) = P(A) + P(B) − P(A ∩ B) </a:t>
                </a:r>
              </a:p>
              <a:p>
                <a:r>
                  <a:rPr lang="en-US" dirty="0"/>
                  <a:t>If (and only if!) A and B are mutually exclusive, we can ignore P(A ∩ B) in the addition rule </a:t>
                </a:r>
              </a:p>
              <a:p>
                <a:r>
                  <a:rPr lang="en-US" dirty="0"/>
                  <a:t>Complement rule: P(</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𝑐</m:t>
                        </m:r>
                      </m:sup>
                    </m:sSup>
                  </m:oMath>
                </a14:m>
                <a:r>
                  <a:rPr lang="en-US" dirty="0"/>
                  <a:t>) = 1 − P(A)</a:t>
                </a:r>
              </a:p>
            </p:txBody>
          </p:sp>
        </mc:Choice>
        <mc:Fallback xmlns="">
          <p:sp>
            <p:nvSpPr>
              <p:cNvPr id="3" name="Text Placeholder 2">
                <a:extLst>
                  <a:ext uri="{FF2B5EF4-FFF2-40B4-BE49-F238E27FC236}">
                    <a16:creationId xmlns:a16="http://schemas.microsoft.com/office/drawing/2014/main" id="{B9DEB776-E6BA-6C31-B021-A630A6FB46AB}"/>
                  </a:ext>
                </a:extLst>
              </p:cNvPr>
              <p:cNvSpPr>
                <a:spLocks noGrp="1" noRot="1" noChangeAspect="1" noMove="1" noResize="1" noEditPoints="1" noAdjustHandles="1" noChangeArrowheads="1" noChangeShapeType="1" noTextEdit="1"/>
              </p:cNvSpPr>
              <p:nvPr>
                <p:ph type="body" idx="1"/>
              </p:nvPr>
            </p:nvSpPr>
            <p:spPr>
              <a:xfrm>
                <a:off x="505350" y="1925980"/>
                <a:ext cx="11371591" cy="2504532"/>
              </a:xfrm>
              <a:blipFill>
                <a:blip r:embed="rId2"/>
                <a:stretch>
                  <a:fillRect l="-1609" t="-3650" r="-1823" b="-6083"/>
                </a:stretch>
              </a:blipFill>
            </p:spPr>
            <p:txBody>
              <a:bodyPr/>
              <a:lstStyle/>
              <a:p>
                <a:r>
                  <a:rPr lang="en-US">
                    <a:noFill/>
                  </a:rPr>
                  <a:t> </a:t>
                </a:r>
              </a:p>
            </p:txBody>
          </p:sp>
        </mc:Fallback>
      </mc:AlternateContent>
    </p:spTree>
    <p:extLst>
      <p:ext uri="{BB962C8B-B14F-4D97-AF65-F5344CB8AC3E}">
        <p14:creationId xmlns:p14="http://schemas.microsoft.com/office/powerpoint/2010/main" val="239718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5026" y="3245760"/>
            <a:ext cx="10149659" cy="627736"/>
          </a:xfrm>
          <a:prstGeom prst="rect">
            <a:avLst/>
          </a:prstGeom>
        </p:spPr>
        <p:txBody>
          <a:bodyPr vert="horz" wrap="square" lIns="0" tIns="12065" rIns="0" bIns="0" rtlCol="0">
            <a:spAutoFit/>
          </a:bodyPr>
          <a:lstStyle/>
          <a:p>
            <a:pPr marL="12700">
              <a:spcBef>
                <a:spcPts val="95"/>
              </a:spcBef>
            </a:pPr>
            <a:r>
              <a:rPr lang="en-US" sz="4000" spc="-10" dirty="0">
                <a:solidFill>
                  <a:srgbClr val="9C0000"/>
                </a:solidFill>
              </a:rPr>
              <a:t>Hypothesis Testing in a Probabilistic Framework</a:t>
            </a:r>
            <a:endParaRPr sz="4000" dirty="0"/>
          </a:p>
        </p:txBody>
      </p:sp>
    </p:spTree>
    <p:extLst>
      <p:ext uri="{BB962C8B-B14F-4D97-AF65-F5344CB8AC3E}">
        <p14:creationId xmlns:p14="http://schemas.microsoft.com/office/powerpoint/2010/main" val="2985124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7333-C2DC-3B7F-FEAC-097FAC9D5965}"/>
              </a:ext>
            </a:extLst>
          </p:cNvPr>
          <p:cNvSpPr>
            <a:spLocks noGrp="1"/>
          </p:cNvSpPr>
          <p:nvPr>
            <p:ph type="title"/>
          </p:nvPr>
        </p:nvSpPr>
        <p:spPr/>
        <p:txBody>
          <a:bodyPr/>
          <a:lstStyle/>
          <a:p>
            <a:r>
              <a:rPr lang="en-US" dirty="0"/>
              <a:t>Independence: Balls in Urns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0E127B7-9399-C864-BA61-195AB6F47BDE}"/>
                  </a:ext>
                </a:extLst>
              </p:cNvPr>
              <p:cNvSpPr>
                <a:spLocks noGrp="1"/>
              </p:cNvSpPr>
              <p:nvPr>
                <p:ph type="body" idx="1"/>
              </p:nvPr>
            </p:nvSpPr>
            <p:spPr>
              <a:xfrm>
                <a:off x="410204" y="1397674"/>
                <a:ext cx="11371591" cy="4062651"/>
              </a:xfrm>
            </p:spPr>
            <p:txBody>
              <a:bodyPr/>
              <a:lstStyle/>
              <a:p>
                <a:r>
                  <a:rPr lang="en-US" sz="2400" dirty="0"/>
                  <a:t>Imagine a random process in which balls are placed into an urn and picked at random</a:t>
                </a:r>
              </a:p>
              <a:p>
                <a:endParaRPr lang="en-US" sz="2400" dirty="0"/>
              </a:p>
              <a:p>
                <a:r>
                  <a:rPr lang="en-US" sz="2400" dirty="0"/>
                  <a:t>If the urn contained 1 red ball and 2 black balls, and we let </a:t>
                </a:r>
                <a:r>
                  <a:rPr lang="en-US" sz="2400" i="1" dirty="0"/>
                  <a:t>A </a:t>
                </a:r>
                <a:r>
                  <a:rPr lang="en-US" sz="2400" dirty="0"/>
                  <a:t>= the event of drawing a red ball, what is P(A)?</a:t>
                </a:r>
              </a:p>
              <a:p>
                <a:endParaRPr lang="en-US" sz="2400" dirty="0"/>
              </a:p>
              <a:p>
                <a:r>
                  <a:rPr lang="en-US" sz="2400" dirty="0"/>
                  <a:t>What if we draw a ball, put it back into the urn, draw a second ball. Let </a:t>
                </a:r>
                <a:r>
                  <a:rPr lang="en-US" sz="2400" i="1" dirty="0"/>
                  <a:t>A </a:t>
                </a:r>
                <a:r>
                  <a:rPr lang="en-US" sz="2400" dirty="0"/>
                  <a:t>= the event of drawing a red ball on the first draw, and B = the event of drawing a red ball on the second draw. What is </a:t>
                </a:r>
                <a14:m>
                  <m:oMath xmlns:m="http://schemas.openxmlformats.org/officeDocument/2006/math">
                    <m:r>
                      <m:rPr>
                        <m:sty m:val="p"/>
                      </m:rPr>
                      <a:rPr lang="en-US" sz="2400" smtClean="0">
                        <a:latin typeface="Cambria Math" panose="02040503050406030204" pitchFamily="18" charset="0"/>
                        <a:ea typeface="Cambria Math" panose="02040503050406030204" pitchFamily="18" charset="0"/>
                      </a:rPr>
                      <m:t>P</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e>
                    </m:d>
                  </m:oMath>
                </a14:m>
                <a:r>
                  <a:rPr lang="en-US" sz="2400" dirty="0"/>
                  <a:t>? </a:t>
                </a:r>
                <a:r>
                  <a:rPr lang="en-US" sz="2400" dirty="0">
                    <a:sym typeface="Wingdings" panose="05000000000000000000" pitchFamily="2" charset="2"/>
                  </a:rPr>
                  <a:t> (1/3)(1/3)=1/9</a:t>
                </a:r>
                <a:endParaRPr lang="en-US" sz="2400" dirty="0"/>
              </a:p>
              <a:p>
                <a:endParaRPr lang="en-US" sz="2400" dirty="0"/>
              </a:p>
              <a:p>
                <a:r>
                  <a:rPr lang="en-US" sz="2400" dirty="0"/>
                  <a:t>On the surface it seems like</a:t>
                </a:r>
              </a:p>
            </p:txBody>
          </p:sp>
        </mc:Choice>
        <mc:Fallback>
          <p:sp>
            <p:nvSpPr>
              <p:cNvPr id="3" name="Text Placeholder 2">
                <a:extLst>
                  <a:ext uri="{FF2B5EF4-FFF2-40B4-BE49-F238E27FC236}">
                    <a16:creationId xmlns:a16="http://schemas.microsoft.com/office/drawing/2014/main" id="{50E127B7-9399-C864-BA61-195AB6F47BDE}"/>
                  </a:ext>
                </a:extLst>
              </p:cNvPr>
              <p:cNvSpPr>
                <a:spLocks noGrp="1" noRot="1" noChangeAspect="1" noMove="1" noResize="1" noEditPoints="1" noAdjustHandles="1" noChangeArrowheads="1" noChangeShapeType="1" noTextEdit="1"/>
              </p:cNvSpPr>
              <p:nvPr>
                <p:ph type="body" idx="1"/>
              </p:nvPr>
            </p:nvSpPr>
            <p:spPr>
              <a:xfrm>
                <a:off x="410204" y="1397674"/>
                <a:ext cx="11371591" cy="4062651"/>
              </a:xfrm>
              <a:blipFill>
                <a:blip r:embed="rId2"/>
                <a:stretch>
                  <a:fillRect l="-1608" t="-2249" b="-35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32AEF7B-B4AA-5872-E060-615873002977}"/>
                  </a:ext>
                </a:extLst>
              </p:cNvPr>
              <p:cNvSpPr txBox="1"/>
              <p:nvPr/>
            </p:nvSpPr>
            <p:spPr>
              <a:xfrm>
                <a:off x="201515" y="5402050"/>
                <a:ext cx="3943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e>
                      </m:d>
                      <m:r>
                        <a:rPr lang="en-US" sz="2800" b="0" i="1" smtClean="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 </m:t>
                      </m:r>
                      <m:r>
                        <a:rPr lang="en-US" sz="280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𝐵</m:t>
                          </m:r>
                        </m:e>
                      </m:d>
                    </m:oMath>
                  </m:oMathPara>
                </a14:m>
                <a:endParaRPr lang="en-US" sz="2800" dirty="0"/>
              </a:p>
            </p:txBody>
          </p:sp>
        </mc:Choice>
        <mc:Fallback>
          <p:sp>
            <p:nvSpPr>
              <p:cNvPr id="4" name="TextBox 3">
                <a:extLst>
                  <a:ext uri="{FF2B5EF4-FFF2-40B4-BE49-F238E27FC236}">
                    <a16:creationId xmlns:a16="http://schemas.microsoft.com/office/drawing/2014/main" id="{632AEF7B-B4AA-5872-E060-615873002977}"/>
                  </a:ext>
                </a:extLst>
              </p:cNvPr>
              <p:cNvSpPr txBox="1">
                <a:spLocks noRot="1" noChangeAspect="1" noMove="1" noResize="1" noEditPoints="1" noAdjustHandles="1" noChangeArrowheads="1" noChangeShapeType="1" noTextEdit="1"/>
              </p:cNvSpPr>
              <p:nvPr/>
            </p:nvSpPr>
            <p:spPr>
              <a:xfrm>
                <a:off x="201515" y="5402050"/>
                <a:ext cx="3943350"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0ECCEBF-D492-32DB-A3D8-EDD5B26C67AB}"/>
                  </a:ext>
                </a:extLst>
              </p:cNvPr>
              <p:cNvSpPr txBox="1"/>
              <p:nvPr/>
            </p:nvSpPr>
            <p:spPr>
              <a:xfrm>
                <a:off x="4944784" y="5427725"/>
                <a:ext cx="3943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e>
                      </m:d>
                      <m:r>
                        <a:rPr lang="en-US" sz="2800" i="1">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 </m:t>
                      </m:r>
                      <m:r>
                        <a:rPr lang="en-US" sz="280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𝐵</m:t>
                          </m:r>
                        </m:e>
                      </m:d>
                    </m:oMath>
                  </m:oMathPara>
                </a14:m>
                <a:endParaRPr lang="en-US" sz="2800" dirty="0"/>
              </a:p>
            </p:txBody>
          </p:sp>
        </mc:Choice>
        <mc:Fallback>
          <p:sp>
            <p:nvSpPr>
              <p:cNvPr id="5" name="TextBox 4">
                <a:extLst>
                  <a:ext uri="{FF2B5EF4-FFF2-40B4-BE49-F238E27FC236}">
                    <a16:creationId xmlns:a16="http://schemas.microsoft.com/office/drawing/2014/main" id="{B0ECCEBF-D492-32DB-A3D8-EDD5B26C67AB}"/>
                  </a:ext>
                </a:extLst>
              </p:cNvPr>
              <p:cNvSpPr txBox="1">
                <a:spLocks noRot="1" noChangeAspect="1" noMove="1" noResize="1" noEditPoints="1" noAdjustHandles="1" noChangeArrowheads="1" noChangeShapeType="1" noTextEdit="1"/>
              </p:cNvSpPr>
              <p:nvPr/>
            </p:nvSpPr>
            <p:spPr>
              <a:xfrm>
                <a:off x="4944784" y="5427725"/>
                <a:ext cx="3943350" cy="523220"/>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C023BCC-4927-AD1E-7304-DD3324AC24CB}"/>
              </a:ext>
            </a:extLst>
          </p:cNvPr>
          <p:cNvSpPr txBox="1"/>
          <p:nvPr/>
        </p:nvSpPr>
        <p:spPr>
          <a:xfrm>
            <a:off x="4079422" y="5458503"/>
            <a:ext cx="960664" cy="461665"/>
          </a:xfrm>
          <a:prstGeom prst="rect">
            <a:avLst/>
          </a:prstGeom>
          <a:noFill/>
        </p:spPr>
        <p:txBody>
          <a:bodyPr wrap="square">
            <a:spAutoFit/>
          </a:bodyPr>
          <a:lstStyle/>
          <a:p>
            <a:r>
              <a:rPr lang="en-US" sz="2400" b="1" u="sng" dirty="0">
                <a:latin typeface="Tahoma" panose="020B0604030504040204" pitchFamily="34" charset="0"/>
                <a:ea typeface="Tahoma" panose="020B0604030504040204" pitchFamily="34" charset="0"/>
                <a:cs typeface="Tahoma" panose="020B0604030504040204" pitchFamily="34" charset="0"/>
              </a:rPr>
              <a:t>BUT</a:t>
            </a:r>
          </a:p>
        </p:txBody>
      </p:sp>
      <p:sp>
        <p:nvSpPr>
          <p:cNvPr id="6" name="TextBox 5">
            <a:extLst>
              <a:ext uri="{FF2B5EF4-FFF2-40B4-BE49-F238E27FC236}">
                <a16:creationId xmlns:a16="http://schemas.microsoft.com/office/drawing/2014/main" id="{EE997BEA-463D-84A7-9248-5C28671EE321}"/>
              </a:ext>
            </a:extLst>
          </p:cNvPr>
          <p:cNvSpPr txBox="1"/>
          <p:nvPr/>
        </p:nvSpPr>
        <p:spPr>
          <a:xfrm>
            <a:off x="77820" y="6287691"/>
            <a:ext cx="2839239" cy="461665"/>
          </a:xfrm>
          <a:prstGeom prst="rect">
            <a:avLst/>
          </a:prstGeom>
          <a:noFill/>
        </p:spPr>
        <p:txBody>
          <a:bodyPr wrap="non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Note carefully, if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4D4B963-CB52-DD39-0122-12F18F699AA0}"/>
                  </a:ext>
                </a:extLst>
              </p:cNvPr>
              <p:cNvSpPr txBox="1"/>
              <p:nvPr/>
            </p:nvSpPr>
            <p:spPr>
              <a:xfrm>
                <a:off x="2646537" y="6230905"/>
                <a:ext cx="394335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𝐵</m:t>
                          </m:r>
                        </m:e>
                      </m:d>
                      <m:r>
                        <a:rPr lang="en-US" sz="2800" i="1">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 </m:t>
                      </m:r>
                      <m:r>
                        <a:rPr lang="en-US" sz="2800">
                          <a:latin typeface="Cambria Math" panose="02040503050406030204" pitchFamily="18" charset="0"/>
                          <a:ea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P</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𝐵</m:t>
                          </m:r>
                        </m:e>
                      </m:d>
                    </m:oMath>
                  </m:oMathPara>
                </a14:m>
                <a:endParaRPr lang="en-US" sz="2800" dirty="0"/>
              </a:p>
            </p:txBody>
          </p:sp>
        </mc:Choice>
        <mc:Fallback>
          <p:sp>
            <p:nvSpPr>
              <p:cNvPr id="8" name="TextBox 7">
                <a:extLst>
                  <a:ext uri="{FF2B5EF4-FFF2-40B4-BE49-F238E27FC236}">
                    <a16:creationId xmlns:a16="http://schemas.microsoft.com/office/drawing/2014/main" id="{64D4B963-CB52-DD39-0122-12F18F699AA0}"/>
                  </a:ext>
                </a:extLst>
              </p:cNvPr>
              <p:cNvSpPr txBox="1">
                <a:spLocks noRot="1" noChangeAspect="1" noMove="1" noResize="1" noEditPoints="1" noAdjustHandles="1" noChangeArrowheads="1" noChangeShapeType="1" noTextEdit="1"/>
              </p:cNvSpPr>
              <p:nvPr/>
            </p:nvSpPr>
            <p:spPr>
              <a:xfrm>
                <a:off x="2646537" y="6230905"/>
                <a:ext cx="3943350" cy="52322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0CACE6F-AB85-E8EC-2539-1633CDDFA09C}"/>
              </a:ext>
            </a:extLst>
          </p:cNvPr>
          <p:cNvSpPr txBox="1"/>
          <p:nvPr/>
        </p:nvSpPr>
        <p:spPr>
          <a:xfrm>
            <a:off x="6392462" y="6250657"/>
            <a:ext cx="5532284" cy="461665"/>
          </a:xfrm>
          <a:prstGeom prst="rect">
            <a:avLst/>
          </a:prstGeom>
          <a:noFill/>
        </p:spPr>
        <p:txBody>
          <a:bodyPr wrap="non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then A and B are NOT independent</a:t>
            </a:r>
          </a:p>
        </p:txBody>
      </p:sp>
    </p:spTree>
    <p:extLst>
      <p:ext uri="{BB962C8B-B14F-4D97-AF65-F5344CB8AC3E}">
        <p14:creationId xmlns:p14="http://schemas.microsoft.com/office/powerpoint/2010/main" val="143016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9E04-C8A2-F68E-55A6-840B9CB029A1}"/>
              </a:ext>
            </a:extLst>
          </p:cNvPr>
          <p:cNvSpPr>
            <a:spLocks noGrp="1"/>
          </p:cNvSpPr>
          <p:nvPr>
            <p:ph type="title"/>
          </p:nvPr>
        </p:nvSpPr>
        <p:spPr/>
        <p:txBody>
          <a:bodyPr/>
          <a:lstStyle/>
          <a:p>
            <a:r>
              <a:rPr lang="en-US" dirty="0"/>
              <a:t>Balls in Urns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3D97F90-F410-F8C8-292D-A5C818E46811}"/>
                  </a:ext>
                </a:extLst>
              </p:cNvPr>
              <p:cNvSpPr>
                <a:spLocks noGrp="1"/>
              </p:cNvSpPr>
              <p:nvPr>
                <p:ph type="body" idx="1"/>
              </p:nvPr>
            </p:nvSpPr>
            <p:spPr>
              <a:xfrm>
                <a:off x="505350" y="1925980"/>
                <a:ext cx="11371591" cy="4592026"/>
              </a:xfrm>
            </p:spPr>
            <p:txBody>
              <a:bodyPr/>
              <a:lstStyle/>
              <a:p>
                <a:r>
                  <a:rPr lang="en-US" dirty="0"/>
                  <a:t>Suppose we draw the first ball but don’t put the ball back in the urn. After the first draw, there are no red balls in the urn. The probability of a red ball in the second draw is 0. Why doesn’t the rule of multiplying probabilities work?</a:t>
                </a:r>
              </a:p>
              <a:p>
                <a:endParaRPr lang="en-US" dirty="0"/>
              </a:p>
              <a:p>
                <a:r>
                  <a:rPr lang="en-US" dirty="0"/>
                  <a:t>The outcome of the first event changed the distribution, now </a:t>
                </a:r>
                <a:r>
                  <a:rPr lang="en-US" i="1" dirty="0"/>
                  <a:t>conditional on drawing a red ball on the first draw, </a:t>
                </a:r>
                <a:r>
                  <a:rPr lang="en-US" dirty="0"/>
                  <a:t>the P(B) = 0 </a:t>
                </a:r>
                <a14:m>
                  <m:oMath xmlns:m="http://schemas.openxmlformats.org/officeDocument/2006/math">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m:t>
                        </m:r>
                      </m:den>
                    </m:f>
                  </m:oMath>
                </a14:m>
                <a:endParaRPr lang="en-US" dirty="0"/>
              </a:p>
              <a:p>
                <a:endParaRPr lang="en-US" dirty="0"/>
              </a:p>
              <a:p>
                <a:r>
                  <a:rPr lang="en-US" dirty="0"/>
                  <a:t>When we draw </a:t>
                </a:r>
                <a:r>
                  <a:rPr lang="en-US" i="1" dirty="0"/>
                  <a:t>without replacement, what happens on the second draw depends on what happened on the first draw. </a:t>
                </a:r>
                <a:r>
                  <a:rPr lang="en-US" dirty="0"/>
                  <a:t>The notion that the probability of an event may change depending on other events is called conditional probability, denoted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oMath>
                </a14:m>
                <a:endParaRPr lang="en-US" b="0" dirty="0"/>
              </a:p>
              <a:p>
                <a:endParaRPr lang="en-US" dirty="0"/>
              </a:p>
              <a:p>
                <a:r>
                  <a:rPr lang="en-US" dirty="0"/>
                  <a:t>In this example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=0;</m:t>
                    </m:r>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𝐵</m:t>
                        </m:r>
                      </m:e>
                      <m:e>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𝑐</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p>
            </p:txBody>
          </p:sp>
        </mc:Choice>
        <mc:Fallback>
          <p:sp>
            <p:nvSpPr>
              <p:cNvPr id="3" name="Text Placeholder 2">
                <a:extLst>
                  <a:ext uri="{FF2B5EF4-FFF2-40B4-BE49-F238E27FC236}">
                    <a16:creationId xmlns:a16="http://schemas.microsoft.com/office/drawing/2014/main" id="{93D97F90-F410-F8C8-292D-A5C818E46811}"/>
                  </a:ext>
                </a:extLst>
              </p:cNvPr>
              <p:cNvSpPr>
                <a:spLocks noGrp="1" noRot="1" noChangeAspect="1" noMove="1" noResize="1" noEditPoints="1" noAdjustHandles="1" noChangeArrowheads="1" noChangeShapeType="1" noTextEdit="1"/>
              </p:cNvSpPr>
              <p:nvPr>
                <p:ph type="body" idx="1"/>
              </p:nvPr>
            </p:nvSpPr>
            <p:spPr>
              <a:xfrm>
                <a:off x="505350" y="1925980"/>
                <a:ext cx="11371591" cy="4592026"/>
              </a:xfrm>
              <a:blipFill>
                <a:blip r:embed="rId3"/>
                <a:stretch>
                  <a:fillRect l="-1609" t="-1992" r="-2306" b="-930"/>
                </a:stretch>
              </a:blipFill>
            </p:spPr>
            <p:txBody>
              <a:bodyPr/>
              <a:lstStyle/>
              <a:p>
                <a:r>
                  <a:rPr lang="en-US">
                    <a:noFill/>
                  </a:rPr>
                  <a:t> </a:t>
                </a:r>
              </a:p>
            </p:txBody>
          </p:sp>
        </mc:Fallback>
      </mc:AlternateContent>
    </p:spTree>
    <p:extLst>
      <p:ext uri="{BB962C8B-B14F-4D97-AF65-F5344CB8AC3E}">
        <p14:creationId xmlns:p14="http://schemas.microsoft.com/office/powerpoint/2010/main" val="92666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9C42-8B39-E4DF-A0AE-7599D18180CE}"/>
              </a:ext>
            </a:extLst>
          </p:cNvPr>
          <p:cNvSpPr>
            <a:spLocks noGrp="1"/>
          </p:cNvSpPr>
          <p:nvPr>
            <p:ph type="title"/>
          </p:nvPr>
        </p:nvSpPr>
        <p:spPr/>
        <p:txBody>
          <a:bodyPr/>
          <a:lstStyle/>
          <a:p>
            <a:r>
              <a:rPr lang="en-US" dirty="0"/>
              <a:t>The multiplication rule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AA3BE41-90D1-5136-382B-968E38F1CB47}"/>
                  </a:ext>
                </a:extLst>
              </p:cNvPr>
              <p:cNvSpPr>
                <a:spLocks noGrp="1"/>
              </p:cNvSpPr>
              <p:nvPr>
                <p:ph type="body" idx="1"/>
              </p:nvPr>
            </p:nvSpPr>
            <p:spPr>
              <a:xfrm>
                <a:off x="287636" y="1559507"/>
                <a:ext cx="11371591" cy="2192908"/>
              </a:xfrm>
            </p:spPr>
            <p:txBody>
              <a:bodyPr/>
              <a:lstStyle/>
              <a:p>
                <a:r>
                  <a:rPr lang="en-US" sz="2400" dirty="0"/>
                  <a:t>To determine </a:t>
                </a:r>
                <a14:m>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oMath>
                </a14:m>
                <a:r>
                  <a:rPr lang="en-US" sz="2400" dirty="0"/>
                  <a:t> we use the multiplication rule, which is always true for any two events:</a:t>
                </a:r>
              </a:p>
              <a:p>
                <a:endParaRPr lang="en-US"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e>
                          <m:r>
                            <a:rPr lang="en-US" sz="2400" b="0" i="1" smtClean="0">
                              <a:latin typeface="Cambria Math" panose="02040503050406030204" pitchFamily="18" charset="0"/>
                              <a:ea typeface="Cambria Math" panose="02040503050406030204" pitchFamily="18" charset="0"/>
                            </a:rPr>
                            <m:t>𝐴</m:t>
                          </m:r>
                        </m:e>
                      </m:d>
                    </m:oMath>
                  </m:oMathPara>
                </a14:m>
                <a:endParaRPr lang="en-US" sz="2400" b="0" i="1" dirty="0">
                  <a:latin typeface="Cambria Math" panose="02040503050406030204" pitchFamily="18" charset="0"/>
                </a:endParaRP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 name="Text Placeholder 2">
                <a:extLst>
                  <a:ext uri="{FF2B5EF4-FFF2-40B4-BE49-F238E27FC236}">
                    <a16:creationId xmlns:a16="http://schemas.microsoft.com/office/drawing/2014/main" id="{FAA3BE41-90D1-5136-382B-968E38F1CB47}"/>
                  </a:ext>
                </a:extLst>
              </p:cNvPr>
              <p:cNvSpPr>
                <a:spLocks noGrp="1" noRot="1" noChangeAspect="1" noMove="1" noResize="1" noEditPoints="1" noAdjustHandles="1" noChangeArrowheads="1" noChangeShapeType="1" noTextEdit="1"/>
              </p:cNvSpPr>
              <p:nvPr>
                <p:ph type="body" idx="1"/>
              </p:nvPr>
            </p:nvSpPr>
            <p:spPr>
              <a:xfrm>
                <a:off x="287636" y="1559507"/>
                <a:ext cx="11371591" cy="2192908"/>
              </a:xfrm>
              <a:blipFill>
                <a:blip r:embed="rId2"/>
                <a:stretch>
                  <a:fillRect l="-1608" t="-4722" b="-5833"/>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579B4967-760A-5850-F446-778F694D5CF4}"/>
              </a:ext>
            </a:extLst>
          </p:cNvPr>
          <p:cNvSpPr txBox="1">
            <a:spLocks/>
          </p:cNvSpPr>
          <p:nvPr/>
        </p:nvSpPr>
        <p:spPr>
          <a:xfrm>
            <a:off x="410204" y="4225122"/>
            <a:ext cx="11371591" cy="715581"/>
          </a:xfrm>
          <a:prstGeom prst="rect">
            <a:avLst/>
          </a:prstGeom>
        </p:spPr>
        <p:txBody>
          <a:bodyPr wrap="square" lIns="0" tIns="0" rIns="0" bIns="0">
            <a:spAutoFit/>
          </a:bodyPr>
          <a:lstStyle>
            <a:lvl1pPr marL="0">
              <a:defRPr sz="2325" b="0" i="0">
                <a:solidFill>
                  <a:schemeClr val="tx1"/>
                </a:solidFill>
                <a:latin typeface="Tahoma"/>
                <a:ea typeface="+mn-ea"/>
                <a:cs typeface="Tahoma"/>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a:lstStyle>
          <a:p>
            <a:r>
              <a:rPr lang="en-US" kern="0" dirty="0"/>
              <a:t>The multiplication rule allows us to compute conditional probabilities as well, by re-arranging the formula</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F802C41-79C0-2A54-BBCA-2AE6F6A9680B}"/>
                  </a:ext>
                </a:extLst>
              </p:cNvPr>
              <p:cNvSpPr txBox="1"/>
              <p:nvPr/>
            </p:nvSpPr>
            <p:spPr>
              <a:xfrm>
                <a:off x="1608364" y="5108993"/>
                <a:ext cx="613410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𝐵</m:t>
                          </m:r>
                        </m:e>
                        <m:e>
                          <m:r>
                            <a:rPr lang="en-US" sz="2400" i="1">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e>
                          </m:d>
                        </m:num>
                        <m:den>
                          <m:r>
                            <a:rPr lang="en-US" sz="2400" i="1">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𝐴</m:t>
                              </m:r>
                            </m:e>
                          </m:d>
                        </m:den>
                      </m:f>
                    </m:oMath>
                  </m:oMathPara>
                </a14:m>
                <a:endParaRPr lang="en-US" sz="2400" dirty="0"/>
              </a:p>
            </p:txBody>
          </p:sp>
        </mc:Choice>
        <mc:Fallback>
          <p:sp>
            <p:nvSpPr>
              <p:cNvPr id="6" name="TextBox 5">
                <a:extLst>
                  <a:ext uri="{FF2B5EF4-FFF2-40B4-BE49-F238E27FC236}">
                    <a16:creationId xmlns:a16="http://schemas.microsoft.com/office/drawing/2014/main" id="{6F802C41-79C0-2A54-BBCA-2AE6F6A9680B}"/>
                  </a:ext>
                </a:extLst>
              </p:cNvPr>
              <p:cNvSpPr txBox="1">
                <a:spLocks noRot="1" noChangeAspect="1" noMove="1" noResize="1" noEditPoints="1" noAdjustHandles="1" noChangeArrowheads="1" noChangeShapeType="1" noTextEdit="1"/>
              </p:cNvSpPr>
              <p:nvPr/>
            </p:nvSpPr>
            <p:spPr>
              <a:xfrm>
                <a:off x="1608364" y="5108993"/>
                <a:ext cx="6134100" cy="861326"/>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D7A39AE-0844-825E-FD74-7C75DF74C309}"/>
              </a:ext>
            </a:extLst>
          </p:cNvPr>
          <p:cNvSpPr txBox="1"/>
          <p:nvPr/>
        </p:nvSpPr>
        <p:spPr>
          <a:xfrm>
            <a:off x="6183084" y="5320769"/>
            <a:ext cx="4048609" cy="369332"/>
          </a:xfrm>
          <a:prstGeom prst="rect">
            <a:avLst/>
          </a:prstGeom>
          <a:noFill/>
        </p:spPr>
        <p:txBody>
          <a:bodyPr wrap="none" rtlCol="0">
            <a:spAutoFit/>
          </a:bodyPr>
          <a:lstStyle/>
          <a:p>
            <a:r>
              <a:rPr lang="en-US" b="1" dirty="0"/>
              <a:t>Note</a:t>
            </a:r>
            <a:r>
              <a:rPr lang="en-US" dirty="0"/>
              <a:t>: this is the idea behind dependence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A70368-E318-516B-2BAF-F7871422D0FD}"/>
                  </a:ext>
                </a:extLst>
              </p:cNvPr>
              <p:cNvSpPr txBox="1"/>
              <p:nvPr/>
            </p:nvSpPr>
            <p:spPr>
              <a:xfrm>
                <a:off x="1608364" y="5872901"/>
                <a:ext cx="6134100" cy="8613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e>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𝐴</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𝐵</m:t>
                              </m:r>
                            </m:e>
                          </m:d>
                        </m:num>
                        <m:den>
                          <m:r>
                            <a:rPr lang="en-US" sz="2400" i="1">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d>
                        </m:den>
                      </m:f>
                    </m:oMath>
                  </m:oMathPara>
                </a14:m>
                <a:endParaRPr lang="en-US" sz="2400" dirty="0"/>
              </a:p>
            </p:txBody>
          </p:sp>
        </mc:Choice>
        <mc:Fallback>
          <p:sp>
            <p:nvSpPr>
              <p:cNvPr id="5" name="TextBox 4">
                <a:extLst>
                  <a:ext uri="{FF2B5EF4-FFF2-40B4-BE49-F238E27FC236}">
                    <a16:creationId xmlns:a16="http://schemas.microsoft.com/office/drawing/2014/main" id="{FFA70368-E318-516B-2BAF-F7871422D0FD}"/>
                  </a:ext>
                </a:extLst>
              </p:cNvPr>
              <p:cNvSpPr txBox="1">
                <a:spLocks noRot="1" noChangeAspect="1" noMove="1" noResize="1" noEditPoints="1" noAdjustHandles="1" noChangeArrowheads="1" noChangeShapeType="1" noTextEdit="1"/>
              </p:cNvSpPr>
              <p:nvPr/>
            </p:nvSpPr>
            <p:spPr>
              <a:xfrm>
                <a:off x="1608364" y="5872901"/>
                <a:ext cx="6134100" cy="86132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93617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D7C6-6106-167A-2B3C-8A456184853D}"/>
              </a:ext>
            </a:extLst>
          </p:cNvPr>
          <p:cNvSpPr>
            <a:spLocks noGrp="1"/>
          </p:cNvSpPr>
          <p:nvPr>
            <p:ph type="title"/>
          </p:nvPr>
        </p:nvSpPr>
        <p:spPr/>
        <p:txBody>
          <a:bodyPr/>
          <a:lstStyle/>
          <a:p>
            <a:r>
              <a:rPr lang="en-US" dirty="0"/>
              <a:t>Here it is</a:t>
            </a:r>
          </a:p>
        </p:txBody>
      </p:sp>
      <p:sp>
        <p:nvSpPr>
          <p:cNvPr id="3" name="Text Placeholder 2">
            <a:extLst>
              <a:ext uri="{FF2B5EF4-FFF2-40B4-BE49-F238E27FC236}">
                <a16:creationId xmlns:a16="http://schemas.microsoft.com/office/drawing/2014/main" id="{476E8D54-24F2-62AB-B80E-B1E99B947292}"/>
              </a:ext>
            </a:extLst>
          </p:cNvPr>
          <p:cNvSpPr>
            <a:spLocks noGrp="1"/>
          </p:cNvSpPr>
          <p:nvPr>
            <p:ph type="body" idx="1"/>
          </p:nvPr>
        </p:nvSpPr>
        <p:spPr>
          <a:xfrm>
            <a:off x="505350" y="1925980"/>
            <a:ext cx="11371591" cy="307777"/>
          </a:xfrm>
        </p:spPr>
        <p:txBody>
          <a:bodyPr/>
          <a:lstStyle/>
          <a:p>
            <a:r>
              <a:rPr lang="en-US" sz="2000" dirty="0"/>
              <a:t>1 red balls, 2 black balls</a:t>
            </a:r>
          </a:p>
        </p:txBody>
      </p:sp>
      <p:sp>
        <p:nvSpPr>
          <p:cNvPr id="7" name="TextBox 6">
            <a:extLst>
              <a:ext uri="{FF2B5EF4-FFF2-40B4-BE49-F238E27FC236}">
                <a16:creationId xmlns:a16="http://schemas.microsoft.com/office/drawing/2014/main" id="{3FD2E495-430A-94FD-9E3C-798FA568EC1B}"/>
              </a:ext>
            </a:extLst>
          </p:cNvPr>
          <p:cNvSpPr txBox="1"/>
          <p:nvPr/>
        </p:nvSpPr>
        <p:spPr>
          <a:xfrm>
            <a:off x="505349" y="2314240"/>
            <a:ext cx="10119107" cy="70788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A = the event of drawing a red ball on the first toss, </a:t>
            </a:r>
          </a:p>
          <a:p>
            <a:r>
              <a:rPr lang="en-US" sz="2000" dirty="0">
                <a:latin typeface="Tahoma" panose="020B0604030504040204" pitchFamily="34" charset="0"/>
                <a:ea typeface="Tahoma" panose="020B0604030504040204" pitchFamily="34" charset="0"/>
                <a:cs typeface="Tahoma" panose="020B0604030504040204" pitchFamily="34" charset="0"/>
              </a:rPr>
              <a:t>B = the event of drawing a red ball on the second toss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A7D1B7D-B702-E19C-8DF6-91ECD62A9FDB}"/>
                  </a:ext>
                </a:extLst>
              </p:cNvPr>
              <p:cNvSpPr txBox="1"/>
              <p:nvPr/>
            </p:nvSpPr>
            <p:spPr>
              <a:xfrm>
                <a:off x="505350" y="3055983"/>
                <a:ext cx="6134100" cy="625556"/>
              </a:xfrm>
              <a:prstGeom prst="rect">
                <a:avLst/>
              </a:prstGeom>
              <a:noFill/>
            </p:spPr>
            <p:txBody>
              <a:bodyPr wrap="square">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𝑃(𝐴) = </a:t>
                </a:r>
                <a14:m>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1 </m:t>
                        </m:r>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red</m:t>
                        </m:r>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 </m:t>
                        </m:r>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ball</m:t>
                        </m:r>
                      </m:num>
                      <m:den>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3</m:t>
                        </m:r>
                        <m:r>
                          <m:rPr>
                            <m:nor/>
                          </m:rPr>
                          <a:rPr lang="en-US" sz="2000" dirty="0">
                            <a:latin typeface="Tahoma" panose="020B0604030504040204" pitchFamily="34" charset="0"/>
                            <a:ea typeface="Tahoma" panose="020B0604030504040204" pitchFamily="34" charset="0"/>
                            <a:cs typeface="Tahoma" panose="020B0604030504040204" pitchFamily="34" charset="0"/>
                          </a:rPr>
                          <m:t> </m:t>
                        </m:r>
                        <m:r>
                          <m:rPr>
                            <m:nor/>
                          </m:rPr>
                          <a:rPr lang="en-US" sz="2000" b="0" i="0" dirty="0" smtClean="0">
                            <a:latin typeface="Tahoma" panose="020B0604030504040204" pitchFamily="34" charset="0"/>
                            <a:ea typeface="Tahoma" panose="020B0604030504040204" pitchFamily="34" charset="0"/>
                            <a:cs typeface="Tahoma" panose="020B0604030504040204" pitchFamily="34" charset="0"/>
                          </a:rPr>
                          <m:t>total</m:t>
                        </m:r>
                        <m:r>
                          <m:rPr>
                            <m:nor/>
                          </m:rPr>
                          <a:rPr lang="en-US" sz="2000" dirty="0">
                            <a:latin typeface="Tahoma" panose="020B0604030504040204" pitchFamily="34" charset="0"/>
                            <a:ea typeface="Tahoma" panose="020B0604030504040204" pitchFamily="34" charset="0"/>
                            <a:cs typeface="Tahoma" panose="020B0604030504040204" pitchFamily="34" charset="0"/>
                          </a:rPr>
                          <m:t> </m:t>
                        </m:r>
                        <m:r>
                          <m:rPr>
                            <m:nor/>
                          </m:rPr>
                          <a:rPr lang="en-US" sz="2000" dirty="0">
                            <a:latin typeface="Tahoma" panose="020B0604030504040204" pitchFamily="34" charset="0"/>
                            <a:ea typeface="Tahoma" panose="020B0604030504040204" pitchFamily="34" charset="0"/>
                            <a:cs typeface="Tahoma" panose="020B0604030504040204" pitchFamily="34" charset="0"/>
                          </a:rPr>
                          <m:t>balls</m:t>
                        </m:r>
                      </m:den>
                    </m:f>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1" name="TextBox 10">
                <a:extLst>
                  <a:ext uri="{FF2B5EF4-FFF2-40B4-BE49-F238E27FC236}">
                    <a16:creationId xmlns:a16="http://schemas.microsoft.com/office/drawing/2014/main" id="{AA7D1B7D-B702-E19C-8DF6-91ECD62A9FDB}"/>
                  </a:ext>
                </a:extLst>
              </p:cNvPr>
              <p:cNvSpPr txBox="1">
                <a:spLocks noRot="1" noChangeAspect="1" noMove="1" noResize="1" noEditPoints="1" noAdjustHandles="1" noChangeArrowheads="1" noChangeShapeType="1" noTextEdit="1"/>
              </p:cNvSpPr>
              <p:nvPr/>
            </p:nvSpPr>
            <p:spPr>
              <a:xfrm>
                <a:off x="505350" y="3055983"/>
                <a:ext cx="6134100" cy="625556"/>
              </a:xfrm>
              <a:prstGeom prst="rect">
                <a:avLst/>
              </a:prstGeom>
              <a:blipFill>
                <a:blip r:embed="rId2"/>
                <a:stretch>
                  <a:fillRect l="-1093" b="-9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B648C4B-28B8-6202-1A56-2DAD8CF2A1F8}"/>
                  </a:ext>
                </a:extLst>
              </p:cNvPr>
              <p:cNvSpPr txBox="1"/>
              <p:nvPr/>
            </p:nvSpPr>
            <p:spPr>
              <a:xfrm>
                <a:off x="505350" y="3866368"/>
                <a:ext cx="10282393" cy="707886"/>
              </a:xfrm>
              <a:prstGeom prst="rect">
                <a:avLst/>
              </a:prstGeom>
              <a:noFill/>
            </p:spPr>
            <p:txBody>
              <a:bodyPr wrap="square">
                <a:spAutoFit/>
              </a:bodyPr>
              <a:lstStyle/>
              <a:p>
                <a:pPr/>
                <a14:m>
                  <m:oMath xmlns:m="http://schemas.openxmlformats.org/officeDocument/2006/math">
                    <m:r>
                      <a:rPr lang="en-US" sz="2000" i="1" smtClean="0">
                        <a:latin typeface="Cambria Math" panose="02040503050406030204" pitchFamily="18" charset="0"/>
                      </a:rPr>
                      <m:t>𝑃</m:t>
                    </m:r>
                    <m:d>
                      <m:dPr>
                        <m:ctrlPr>
                          <a:rPr lang="en-US" sz="2000" i="1">
                            <a:latin typeface="Cambria Math" panose="02040503050406030204" pitchFamily="18" charset="0"/>
                          </a:rPr>
                        </m:ctrlPr>
                      </m:dPr>
                      <m:e>
                        <m:r>
                          <a:rPr lang="en-US" sz="2000" b="0" i="1" smtClean="0">
                            <a:latin typeface="Cambria Math" panose="02040503050406030204" pitchFamily="18" charset="0"/>
                          </a:rPr>
                          <m:t>𝐵</m:t>
                        </m:r>
                      </m:e>
                      <m:e>
                        <m:r>
                          <a:rPr lang="en-US" sz="2000" b="0" i="1" smtClean="0">
                            <a:latin typeface="Cambria Math" panose="02040503050406030204" pitchFamily="18" charset="0"/>
                          </a:rPr>
                          <m:t>𝐴</m:t>
                        </m:r>
                      </m:e>
                    </m:d>
                  </m:oMath>
                </a14:m>
                <a:r>
                  <a:rPr lang="en-US" sz="2000" dirty="0">
                    <a:latin typeface="Tahoma" panose="020B0604030504040204" pitchFamily="34" charset="0"/>
                    <a:ea typeface="Tahoma" panose="020B0604030504040204" pitchFamily="34" charset="0"/>
                    <a:cs typeface="Tahoma" panose="020B0604030504040204" pitchFamily="34" charset="0"/>
                  </a:rPr>
                  <a:t> = the probability of getting a red ball on the second draw conditional on getting a red ball on the first draw which is clearly 0. There are no red balls left</a:t>
                </a:r>
              </a:p>
            </p:txBody>
          </p:sp>
        </mc:Choice>
        <mc:Fallback>
          <p:sp>
            <p:nvSpPr>
              <p:cNvPr id="13" name="TextBox 12">
                <a:extLst>
                  <a:ext uri="{FF2B5EF4-FFF2-40B4-BE49-F238E27FC236}">
                    <a16:creationId xmlns:a16="http://schemas.microsoft.com/office/drawing/2014/main" id="{8B648C4B-28B8-6202-1A56-2DAD8CF2A1F8}"/>
                  </a:ext>
                </a:extLst>
              </p:cNvPr>
              <p:cNvSpPr txBox="1">
                <a:spLocks noRot="1" noChangeAspect="1" noMove="1" noResize="1" noEditPoints="1" noAdjustHandles="1" noChangeArrowheads="1" noChangeShapeType="1" noTextEdit="1"/>
              </p:cNvSpPr>
              <p:nvPr/>
            </p:nvSpPr>
            <p:spPr>
              <a:xfrm>
                <a:off x="505350" y="3866368"/>
                <a:ext cx="10282393" cy="707886"/>
              </a:xfrm>
              <a:prstGeom prst="rect">
                <a:avLst/>
              </a:prstGeom>
              <a:blipFill>
                <a:blip r:embed="rId3"/>
                <a:stretch>
                  <a:fillRect l="-652" t="-4310" r="-830" b="-146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D705904-71EE-64EB-9249-500FD7D4B2B4}"/>
                  </a:ext>
                </a:extLst>
              </p:cNvPr>
              <p:cNvSpPr txBox="1"/>
              <p:nvPr/>
            </p:nvSpPr>
            <p:spPr>
              <a:xfrm>
                <a:off x="505350" y="4790287"/>
                <a:ext cx="10282394" cy="1938992"/>
              </a:xfrm>
              <a:prstGeom prst="rect">
                <a:avLst/>
              </a:prstGeom>
              <a:noFill/>
            </p:spPr>
            <p:txBody>
              <a:bodyPr wrap="square">
                <a:spAutoFit/>
              </a:bodyPr>
              <a:lstStyle/>
              <a:p>
                <a:pPr/>
                <a:r>
                  <a:rPr lang="en-US" sz="2000" dirty="0">
                    <a:latin typeface="Tahoma" panose="020B0604030504040204" pitchFamily="34" charset="0"/>
                    <a:ea typeface="Tahoma" panose="020B0604030504040204" pitchFamily="34" charset="0"/>
                    <a:cs typeface="Tahoma" panose="020B0604030504040204" pitchFamily="34" charset="0"/>
                  </a:rPr>
                  <a:t>P</a:t>
                </a:r>
                <a14:m>
                  <m:oMath xmlns:m="http://schemas.openxmlformats.org/officeDocument/2006/math">
                    <m:d>
                      <m:dPr>
                        <m:ctrlPr>
                          <a:rPr lang="en-US" sz="2000" i="1" smtClean="0">
                            <a:latin typeface="Cambria Math" panose="02040503050406030204" pitchFamily="18" charset="0"/>
                          </a:rPr>
                        </m:ctrlPr>
                      </m:dPr>
                      <m:e>
                        <m:r>
                          <a:rPr lang="en-US" sz="2000" b="0" i="1" smtClean="0">
                            <a:latin typeface="Cambria Math" panose="02040503050406030204" pitchFamily="18" charset="0"/>
                          </a:rPr>
                          <m:t>𝐵</m:t>
                        </m:r>
                      </m:e>
                      <m:e>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𝐴</m:t>
                            </m:r>
                          </m:e>
                          <m:sup>
                            <m:r>
                              <a:rPr lang="en-US" sz="2000" b="0" i="1" smtClean="0">
                                <a:latin typeface="Cambria Math" panose="02040503050406030204" pitchFamily="18" charset="0"/>
                              </a:rPr>
                              <m:t>𝑐</m:t>
                            </m:r>
                          </m:sup>
                        </m:sSup>
                      </m:e>
                    </m:d>
                    <m:r>
                      <a:rPr lang="en-US" sz="2000" b="0" i="0" smtClean="0">
                        <a:latin typeface="Cambria Math" panose="02040503050406030204" pitchFamily="18" charset="0"/>
                      </a:rPr>
                      <m:t>=</m:t>
                    </m:r>
                  </m:oMath>
                </a14:m>
                <a:endParaRPr lang="en-US" sz="2000" b="0" dirty="0">
                  <a:latin typeface="Tahoma" panose="020B0604030504040204" pitchFamily="34" charset="0"/>
                </a:endParaRPr>
              </a:p>
              <a:p>
                <a:pPr/>
                <a:r>
                  <a:rPr lang="en-US" sz="2000" dirty="0">
                    <a:latin typeface="Tahoma" panose="020B0604030504040204" pitchFamily="34" charset="0"/>
                    <a:ea typeface="Tahoma" panose="020B0604030504040204" pitchFamily="34" charset="0"/>
                    <a:cs typeface="Tahoma" panose="020B0604030504040204" pitchFamily="34" charset="0"/>
                  </a:rPr>
                  <a:t>the probability of getting red on the second draw conditional on NOT getting red on the first draw →</a:t>
                </a:r>
              </a:p>
              <a:p>
                <a:pPr/>
                <a:r>
                  <a:rPr lang="en-US" sz="2000" b="0" dirty="0">
                    <a:latin typeface="Tahoma" panose="020B0604030504040204" pitchFamily="34" charset="0"/>
                    <a:ea typeface="Tahoma" panose="020B0604030504040204" pitchFamily="34" charset="0"/>
                    <a:cs typeface="Tahoma" panose="020B0604030504040204" pitchFamily="34" charset="0"/>
                  </a:rPr>
                  <a:t>the probability of getting red on the first draw times the probability of getting red on the second draw given you got black on the first draw</a:t>
                </a:r>
              </a:p>
              <a:p>
                <a:pPr/>
                <a:r>
                  <a:rPr lang="en-US" sz="2000" dirty="0">
                    <a:latin typeface="Tahoma" panose="020B0604030504040204" pitchFamily="34" charset="0"/>
                    <a:ea typeface="Tahoma" panose="020B0604030504040204" pitchFamily="34" charset="0"/>
                    <a:cs typeface="Tahoma" panose="020B0604030504040204" pitchFamily="34" charset="0"/>
                  </a:rPr>
                  <a:t>1/3 x 1/2 = 1/6</a:t>
                </a:r>
                <a14:m>
                  <m:oMath xmlns:m="http://schemas.openxmlformats.org/officeDocument/2006/math">
                    <m:r>
                      <a:rPr lang="en-US" sz="2000" b="0" i="0" smtClean="0">
                        <a:latin typeface="Cambria Math" panose="02040503050406030204" pitchFamily="18" charset="0"/>
                      </a:rPr>
                      <m:t> </m:t>
                    </m:r>
                  </m:oMath>
                </a14:m>
                <a:endParaRPr lang="en-US" sz="20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15" name="TextBox 14">
                <a:extLst>
                  <a:ext uri="{FF2B5EF4-FFF2-40B4-BE49-F238E27FC236}">
                    <a16:creationId xmlns:a16="http://schemas.microsoft.com/office/drawing/2014/main" id="{9D705904-71EE-64EB-9249-500FD7D4B2B4}"/>
                  </a:ext>
                </a:extLst>
              </p:cNvPr>
              <p:cNvSpPr txBox="1">
                <a:spLocks noRot="1" noChangeAspect="1" noMove="1" noResize="1" noEditPoints="1" noAdjustHandles="1" noChangeArrowheads="1" noChangeShapeType="1" noTextEdit="1"/>
              </p:cNvSpPr>
              <p:nvPr/>
            </p:nvSpPr>
            <p:spPr>
              <a:xfrm>
                <a:off x="505350" y="4790287"/>
                <a:ext cx="10282394" cy="1938992"/>
              </a:xfrm>
              <a:prstGeom prst="rect">
                <a:avLst/>
              </a:prstGeom>
              <a:blipFill>
                <a:blip r:embed="rId4"/>
                <a:stretch>
                  <a:fillRect l="-652" t="-1887" b="-4717"/>
                </a:stretch>
              </a:blipFill>
            </p:spPr>
            <p:txBody>
              <a:bodyPr/>
              <a:lstStyle/>
              <a:p>
                <a:r>
                  <a:rPr lang="en-US">
                    <a:noFill/>
                  </a:rPr>
                  <a:t> </a:t>
                </a:r>
              </a:p>
            </p:txBody>
          </p:sp>
        </mc:Fallback>
      </mc:AlternateContent>
    </p:spTree>
    <p:extLst>
      <p:ext uri="{BB962C8B-B14F-4D97-AF65-F5344CB8AC3E}">
        <p14:creationId xmlns:p14="http://schemas.microsoft.com/office/powerpoint/2010/main" val="340236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BDFE-2D73-BDB9-7B5E-D7801BA5BF22}"/>
              </a:ext>
            </a:extLst>
          </p:cNvPr>
          <p:cNvSpPr>
            <a:spLocks noGrp="1"/>
          </p:cNvSpPr>
          <p:nvPr>
            <p:ph type="title"/>
          </p:nvPr>
        </p:nvSpPr>
        <p:spPr/>
        <p:txBody>
          <a:bodyPr/>
          <a:lstStyle/>
          <a:p>
            <a:r>
              <a:rPr lang="en-US" dirty="0"/>
              <a:t>Independence</a:t>
            </a:r>
          </a:p>
        </p:txBody>
      </p:sp>
      <p:sp>
        <p:nvSpPr>
          <p:cNvPr id="3" name="Text Placeholder 2">
            <a:extLst>
              <a:ext uri="{FF2B5EF4-FFF2-40B4-BE49-F238E27FC236}">
                <a16:creationId xmlns:a16="http://schemas.microsoft.com/office/drawing/2014/main" id="{002DAEF6-7A74-B2CB-CE91-FCF2155CAA82}"/>
              </a:ext>
            </a:extLst>
          </p:cNvPr>
          <p:cNvSpPr>
            <a:spLocks noGrp="1"/>
          </p:cNvSpPr>
          <p:nvPr>
            <p:ph type="body" idx="1"/>
          </p:nvPr>
        </p:nvSpPr>
        <p:spPr>
          <a:xfrm>
            <a:off x="505350" y="1925980"/>
            <a:ext cx="11371591" cy="3577903"/>
          </a:xfrm>
        </p:spPr>
        <p:txBody>
          <a:bodyPr/>
          <a:lstStyle/>
          <a:p>
            <a:r>
              <a:rPr lang="en-US" dirty="0"/>
              <a:t>As we have seen before, there are times when one event is completely unaffected by another event</a:t>
            </a:r>
          </a:p>
          <a:p>
            <a:endParaRPr lang="en-US" dirty="0"/>
          </a:p>
          <a:p>
            <a:r>
              <a:rPr lang="en-US" dirty="0"/>
              <a:t>If one event, B, is not affected by another event, A, then the probability of B given A is equal to the probability of B, i.e.,</a:t>
            </a:r>
          </a:p>
          <a:p>
            <a:endParaRPr lang="en-US" dirty="0"/>
          </a:p>
          <a:p>
            <a:r>
              <a:rPr lang="en-US" dirty="0"/>
              <a:t>P(B|A) = P(B)</a:t>
            </a:r>
          </a:p>
          <a:p>
            <a:endParaRPr lang="en-US" dirty="0"/>
          </a:p>
          <a:p>
            <a:r>
              <a:rPr lang="en-US" dirty="0"/>
              <a:t>Then we say that A and B are independent. If the probability of A depends on B (or vice versa) then A and B are dependent</a:t>
            </a:r>
          </a:p>
        </p:txBody>
      </p:sp>
    </p:spTree>
    <p:extLst>
      <p:ext uri="{BB962C8B-B14F-4D97-AF65-F5344CB8AC3E}">
        <p14:creationId xmlns:p14="http://schemas.microsoft.com/office/powerpoint/2010/main" val="2731451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5759-9B0A-6A85-8850-518B89FD7314}"/>
              </a:ext>
            </a:extLst>
          </p:cNvPr>
          <p:cNvSpPr>
            <a:spLocks noGrp="1"/>
          </p:cNvSpPr>
          <p:nvPr>
            <p:ph type="title"/>
          </p:nvPr>
        </p:nvSpPr>
        <p:spPr/>
        <p:txBody>
          <a:bodyPr/>
          <a:lstStyle/>
          <a:p>
            <a:r>
              <a:rPr lang="en-US" dirty="0"/>
              <a:t>Dependence and Independence</a:t>
            </a:r>
          </a:p>
        </p:txBody>
      </p:sp>
      <p:sp>
        <p:nvSpPr>
          <p:cNvPr id="3" name="Text Placeholder 2">
            <a:extLst>
              <a:ext uri="{FF2B5EF4-FFF2-40B4-BE49-F238E27FC236}">
                <a16:creationId xmlns:a16="http://schemas.microsoft.com/office/drawing/2014/main" id="{ABD93AEF-8DD0-C32C-092B-4D6AB9D69B7D}"/>
              </a:ext>
            </a:extLst>
          </p:cNvPr>
          <p:cNvSpPr>
            <a:spLocks noGrp="1"/>
          </p:cNvSpPr>
          <p:nvPr>
            <p:ph type="body" idx="1"/>
          </p:nvPr>
        </p:nvSpPr>
        <p:spPr/>
        <p:txBody>
          <a:bodyPr/>
          <a:lstStyle/>
          <a:p>
            <a:r>
              <a:rPr lang="en-US" dirty="0"/>
              <a:t>For each, state P(B|A)</a:t>
            </a:r>
          </a:p>
        </p:txBody>
      </p:sp>
      <p:graphicFrame>
        <p:nvGraphicFramePr>
          <p:cNvPr id="4" name="Table 4">
            <a:extLst>
              <a:ext uri="{FF2B5EF4-FFF2-40B4-BE49-F238E27FC236}">
                <a16:creationId xmlns:a16="http://schemas.microsoft.com/office/drawing/2014/main" id="{F427C0C0-1219-4EC9-3C22-B3E277EA3E8C}"/>
              </a:ext>
            </a:extLst>
          </p:cNvPr>
          <p:cNvGraphicFramePr>
            <a:graphicFrameLocks noGrp="1"/>
          </p:cNvGraphicFramePr>
          <p:nvPr/>
        </p:nvGraphicFramePr>
        <p:xfrm>
          <a:off x="1651000" y="2994780"/>
          <a:ext cx="8128000" cy="2194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239040353"/>
                    </a:ext>
                  </a:extLst>
                </a:gridCol>
                <a:gridCol w="4064000">
                  <a:extLst>
                    <a:ext uri="{9D8B030D-6E8A-4147-A177-3AD203B41FA5}">
                      <a16:colId xmlns:a16="http://schemas.microsoft.com/office/drawing/2014/main" val="3773588880"/>
                    </a:ext>
                  </a:extLst>
                </a:gridCol>
              </a:tblGrid>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Event A</a:t>
                      </a:r>
                    </a:p>
                  </a:txBody>
                  <a:tcPr/>
                </a:tc>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Event B</a:t>
                      </a:r>
                    </a:p>
                  </a:txBody>
                  <a:tcPr/>
                </a:tc>
                <a:extLst>
                  <a:ext uri="{0D108BD9-81ED-4DB2-BD59-A6C34878D82A}">
                    <a16:rowId xmlns:a16="http://schemas.microsoft.com/office/drawing/2014/main" val="2687167816"/>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Patient recovers</a:t>
                      </a:r>
                    </a:p>
                  </a:txBody>
                  <a:tcPr/>
                </a:tc>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Patient got treatment</a:t>
                      </a:r>
                    </a:p>
                  </a:txBody>
                  <a:tcPr/>
                </a:tc>
                <a:extLst>
                  <a:ext uri="{0D108BD9-81ED-4DB2-BD59-A6C34878D82A}">
                    <a16:rowId xmlns:a16="http://schemas.microsoft.com/office/drawing/2014/main" val="3666398460"/>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Student is admitted to Yale</a:t>
                      </a:r>
                    </a:p>
                  </a:txBody>
                  <a:tcPr/>
                </a:tc>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Students father went to Yale</a:t>
                      </a:r>
                    </a:p>
                  </a:txBody>
                  <a:tcPr/>
                </a:tc>
                <a:extLst>
                  <a:ext uri="{0D108BD9-81ED-4DB2-BD59-A6C34878D82A}">
                    <a16:rowId xmlns:a16="http://schemas.microsoft.com/office/drawing/2014/main" val="1470268975"/>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Person is arrested while bird watching</a:t>
                      </a:r>
                    </a:p>
                  </a:txBody>
                  <a:tcPr/>
                </a:tc>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Bird watcher is Black</a:t>
                      </a:r>
                    </a:p>
                  </a:txBody>
                  <a:tcPr/>
                </a:tc>
                <a:extLst>
                  <a:ext uri="{0D108BD9-81ED-4DB2-BD59-A6C34878D82A}">
                    <a16:rowId xmlns:a16="http://schemas.microsoft.com/office/drawing/2014/main" val="2001676963"/>
                  </a:ext>
                </a:extLst>
              </a:tr>
            </a:tbl>
          </a:graphicData>
        </a:graphic>
      </p:graphicFrame>
    </p:spTree>
    <p:extLst>
      <p:ext uri="{BB962C8B-B14F-4D97-AF65-F5344CB8AC3E}">
        <p14:creationId xmlns:p14="http://schemas.microsoft.com/office/powerpoint/2010/main" val="3567171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579E-4863-B86A-3A22-25D43853AA28}"/>
              </a:ext>
            </a:extLst>
          </p:cNvPr>
          <p:cNvSpPr>
            <a:spLocks noGrp="1"/>
          </p:cNvSpPr>
          <p:nvPr>
            <p:ph type="title"/>
          </p:nvPr>
        </p:nvSpPr>
        <p:spPr>
          <a:xfrm>
            <a:off x="201515" y="128721"/>
            <a:ext cx="8583256" cy="1105816"/>
          </a:xfrm>
        </p:spPr>
        <p:txBody>
          <a:bodyPr/>
          <a:lstStyle/>
          <a:p>
            <a:r>
              <a:rPr lang="en-US" dirty="0"/>
              <a:t>Independence and the Multiplication Rule</a:t>
            </a:r>
          </a:p>
        </p:txBody>
      </p:sp>
      <p:sp>
        <p:nvSpPr>
          <p:cNvPr id="3" name="Text Placeholder 2">
            <a:extLst>
              <a:ext uri="{FF2B5EF4-FFF2-40B4-BE49-F238E27FC236}">
                <a16:creationId xmlns:a16="http://schemas.microsoft.com/office/drawing/2014/main" id="{96597474-AE95-99E1-5CB1-4E0EC612CEB5}"/>
              </a:ext>
            </a:extLst>
          </p:cNvPr>
          <p:cNvSpPr>
            <a:spLocks noGrp="1"/>
          </p:cNvSpPr>
          <p:nvPr>
            <p:ph type="body" idx="1"/>
          </p:nvPr>
        </p:nvSpPr>
        <p:spPr>
          <a:xfrm>
            <a:off x="505350" y="1925980"/>
            <a:ext cx="11371591" cy="2954655"/>
          </a:xfrm>
        </p:spPr>
        <p:txBody>
          <a:bodyPr/>
          <a:lstStyle/>
          <a:p>
            <a:r>
              <a:rPr lang="en-US" sz="2400" dirty="0"/>
              <a:t>If two events, A and B, are independent then</a:t>
            </a:r>
          </a:p>
          <a:p>
            <a:endParaRPr lang="en-US" sz="2400" dirty="0"/>
          </a:p>
          <a:p>
            <a:r>
              <a:rPr lang="en-US" sz="2400" b="1" dirty="0"/>
              <a:t>Example</a:t>
            </a:r>
            <a:r>
              <a:rPr lang="en-US" sz="2400" dirty="0"/>
              <a:t>: What is the probability of two heads in two tosses of a fair coin?</a:t>
            </a:r>
          </a:p>
          <a:p>
            <a:endParaRPr lang="en-US" sz="2400" dirty="0"/>
          </a:p>
          <a:p>
            <a:r>
              <a:rPr lang="en-US" sz="2400" dirty="0"/>
              <a:t>If two events, A and B, are dependent we need to use the multiplicative rule</a:t>
            </a:r>
          </a:p>
          <a:p>
            <a:endParaRPr lang="en-US" sz="2400" dirty="0"/>
          </a:p>
          <a:p>
            <a:r>
              <a:rPr lang="en-US" sz="2400" b="1" dirty="0"/>
              <a:t>Example: </a:t>
            </a:r>
            <a:r>
              <a:rPr lang="en-US" sz="2400" dirty="0"/>
              <a:t>An urn contains 5 balls, 3 red and 2 black, and we sample without replacement two balls. What is the probability of drawing two black balls?</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766854-64FE-A0F6-0925-C128BA7CF478}"/>
                  </a:ext>
                </a:extLst>
              </p:cNvPr>
              <p:cNvSpPr txBox="1"/>
              <p:nvPr/>
            </p:nvSpPr>
            <p:spPr>
              <a:xfrm>
                <a:off x="6365316" y="1879813"/>
                <a:ext cx="36386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d>
                        <m:d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e>
                      </m:d>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𝐵</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TextBox 4">
                <a:extLst>
                  <a:ext uri="{FF2B5EF4-FFF2-40B4-BE49-F238E27FC236}">
                    <a16:creationId xmlns:a16="http://schemas.microsoft.com/office/drawing/2014/main" id="{84766854-64FE-A0F6-0925-C128BA7CF478}"/>
                  </a:ext>
                </a:extLst>
              </p:cNvPr>
              <p:cNvSpPr txBox="1">
                <a:spLocks noRot="1" noChangeAspect="1" noMove="1" noResize="1" noEditPoints="1" noAdjustHandles="1" noChangeArrowheads="1" noChangeShapeType="1" noTextEdit="1"/>
              </p:cNvSpPr>
              <p:nvPr/>
            </p:nvSpPr>
            <p:spPr>
              <a:xfrm>
                <a:off x="6365316" y="1879813"/>
                <a:ext cx="3638655" cy="461665"/>
              </a:xfrm>
              <a:prstGeom prst="rect">
                <a:avLst/>
              </a:prstGeom>
              <a:blipFill>
                <a:blip r:embed="rId2"/>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1579573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0BCE7-4DFB-FFD2-5688-600C7AE1D6AE}"/>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5E943ECD-C099-C53D-F392-F98929E62820}"/>
              </a:ext>
            </a:extLst>
          </p:cNvPr>
          <p:cNvSpPr>
            <a:spLocks noGrp="1"/>
          </p:cNvSpPr>
          <p:nvPr>
            <p:ph type="body" idx="1"/>
          </p:nvPr>
        </p:nvSpPr>
        <p:spPr>
          <a:xfrm>
            <a:off x="505350" y="1925980"/>
            <a:ext cx="11371591" cy="357790"/>
          </a:xfrm>
        </p:spPr>
        <p:txBody>
          <a:bodyPr/>
          <a:lstStyle/>
          <a:p>
            <a:r>
              <a:rPr lang="en-US" dirty="0"/>
              <a:t>If two events, A and B, are independent then</a:t>
            </a:r>
          </a:p>
        </p:txBody>
      </p:sp>
      <p:sp>
        <p:nvSpPr>
          <p:cNvPr id="4" name="Text Placeholder 2">
            <a:extLst>
              <a:ext uri="{FF2B5EF4-FFF2-40B4-BE49-F238E27FC236}">
                <a16:creationId xmlns:a16="http://schemas.microsoft.com/office/drawing/2014/main" id="{B41DC5AD-A376-28BF-D113-C273261F6026}"/>
              </a:ext>
            </a:extLst>
          </p:cNvPr>
          <p:cNvSpPr txBox="1">
            <a:spLocks/>
          </p:cNvSpPr>
          <p:nvPr/>
        </p:nvSpPr>
        <p:spPr>
          <a:xfrm>
            <a:off x="505349" y="3047400"/>
            <a:ext cx="11371591" cy="715581"/>
          </a:xfrm>
          <a:prstGeom prst="rect">
            <a:avLst/>
          </a:prstGeom>
        </p:spPr>
        <p:txBody>
          <a:bodyPr wrap="square" lIns="0" tIns="0" rIns="0" bIns="0">
            <a:spAutoFit/>
          </a:bodyPr>
          <a:lstStyle>
            <a:lvl1pPr marL="0">
              <a:defRPr sz="2325" b="0" i="0">
                <a:solidFill>
                  <a:schemeClr val="tx1"/>
                </a:solidFill>
                <a:latin typeface="Tahoma"/>
                <a:ea typeface="+mn-ea"/>
                <a:cs typeface="Tahoma"/>
              </a:defRPr>
            </a:lvl1pPr>
            <a:lvl2pPr marL="966292">
              <a:defRPr>
                <a:latin typeface="+mn-lt"/>
                <a:ea typeface="+mn-ea"/>
                <a:cs typeface="+mn-cs"/>
              </a:defRPr>
            </a:lvl2pPr>
            <a:lvl3pPr marL="1932584">
              <a:defRPr>
                <a:latin typeface="+mn-lt"/>
                <a:ea typeface="+mn-ea"/>
                <a:cs typeface="+mn-cs"/>
              </a:defRPr>
            </a:lvl3pPr>
            <a:lvl4pPr marL="2898877">
              <a:defRPr>
                <a:latin typeface="+mn-lt"/>
                <a:ea typeface="+mn-ea"/>
                <a:cs typeface="+mn-cs"/>
              </a:defRPr>
            </a:lvl4pPr>
            <a:lvl5pPr marL="3865169">
              <a:defRPr>
                <a:latin typeface="+mn-lt"/>
                <a:ea typeface="+mn-ea"/>
                <a:cs typeface="+mn-cs"/>
              </a:defRPr>
            </a:lvl5pPr>
            <a:lvl6pPr marL="4831461">
              <a:defRPr>
                <a:latin typeface="+mn-lt"/>
                <a:ea typeface="+mn-ea"/>
                <a:cs typeface="+mn-cs"/>
              </a:defRPr>
            </a:lvl6pPr>
            <a:lvl7pPr marL="5797753">
              <a:defRPr>
                <a:latin typeface="+mn-lt"/>
                <a:ea typeface="+mn-ea"/>
                <a:cs typeface="+mn-cs"/>
              </a:defRPr>
            </a:lvl7pPr>
            <a:lvl8pPr marL="6764045">
              <a:defRPr>
                <a:latin typeface="+mn-lt"/>
                <a:ea typeface="+mn-ea"/>
                <a:cs typeface="+mn-cs"/>
              </a:defRPr>
            </a:lvl8pPr>
            <a:lvl9pPr marL="7730338">
              <a:defRPr>
                <a:latin typeface="+mn-lt"/>
                <a:ea typeface="+mn-ea"/>
                <a:cs typeface="+mn-cs"/>
              </a:defRPr>
            </a:lvl9pPr>
          </a:lstStyle>
          <a:p>
            <a:pPr/>
            <a:r>
              <a:rPr lang="en-US" kern="0" dirty="0"/>
              <a:t>If two events, A and B, are NOT independent then</a:t>
            </a:r>
          </a:p>
          <a:p>
            <a:endParaRPr lang="en-US" kern="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B641587-20BF-5C1A-972C-E72C72310240}"/>
                  </a:ext>
                </a:extLst>
              </p:cNvPr>
              <p:cNvSpPr txBox="1"/>
              <p:nvPr/>
            </p:nvSpPr>
            <p:spPr>
              <a:xfrm>
                <a:off x="2990850" y="3452809"/>
                <a:ext cx="6134100"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m:t>
                          </m:r>
                        </m:e>
                        <m:e>
                          <m:r>
                            <a:rPr lang="en-US" sz="2400" b="0" i="1" smtClean="0">
                              <a:latin typeface="Cambria Math" panose="02040503050406030204" pitchFamily="18" charset="0"/>
                              <a:ea typeface="Cambria Math" panose="02040503050406030204" pitchFamily="18" charset="0"/>
                            </a:rPr>
                            <m:t>𝐴</m:t>
                          </m:r>
                        </m:e>
                      </m:d>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6" name="TextBox 5">
                <a:extLst>
                  <a:ext uri="{FF2B5EF4-FFF2-40B4-BE49-F238E27FC236}">
                    <a16:creationId xmlns:a16="http://schemas.microsoft.com/office/drawing/2014/main" id="{FB641587-20BF-5C1A-972C-E72C72310240}"/>
                  </a:ext>
                </a:extLst>
              </p:cNvPr>
              <p:cNvSpPr txBox="1">
                <a:spLocks noRot="1" noChangeAspect="1" noMove="1" noResize="1" noEditPoints="1" noAdjustHandles="1" noChangeArrowheads="1" noChangeShapeType="1" noTextEdit="1"/>
              </p:cNvSpPr>
              <p:nvPr/>
            </p:nvSpPr>
            <p:spPr>
              <a:xfrm>
                <a:off x="2990850" y="3452809"/>
                <a:ext cx="6134100" cy="830997"/>
              </a:xfrm>
              <a:prstGeom prst="rect">
                <a:avLst/>
              </a:prstGeom>
              <a:blipFill>
                <a:blip r:embed="rId2"/>
                <a:stretch>
                  <a:fillRect b="-87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80454146-0303-AE20-2A43-1FB5BB5F8F7E}"/>
                  </a:ext>
                </a:extLst>
              </p:cNvPr>
              <p:cNvSpPr txBox="1"/>
              <p:nvPr/>
            </p:nvSpPr>
            <p:spPr>
              <a:xfrm>
                <a:off x="2827564" y="2474792"/>
                <a:ext cx="61341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8" name="TextBox 7">
                <a:extLst>
                  <a:ext uri="{FF2B5EF4-FFF2-40B4-BE49-F238E27FC236}">
                    <a16:creationId xmlns:a16="http://schemas.microsoft.com/office/drawing/2014/main" id="{80454146-0303-AE20-2A43-1FB5BB5F8F7E}"/>
                  </a:ext>
                </a:extLst>
              </p:cNvPr>
              <p:cNvSpPr txBox="1">
                <a:spLocks noRot="1" noChangeAspect="1" noMove="1" noResize="1" noEditPoints="1" noAdjustHandles="1" noChangeArrowheads="1" noChangeShapeType="1" noTextEdit="1"/>
              </p:cNvSpPr>
              <p:nvPr/>
            </p:nvSpPr>
            <p:spPr>
              <a:xfrm>
                <a:off x="2827564" y="2474792"/>
                <a:ext cx="6134100" cy="461665"/>
              </a:xfrm>
              <a:prstGeom prst="rect">
                <a:avLst/>
              </a:prstGeom>
              <a:blipFill>
                <a:blip r:embed="rId3"/>
                <a:stretch>
                  <a:fillRect b="-17105"/>
                </a:stretch>
              </a:blipFill>
            </p:spPr>
            <p:txBody>
              <a:bodyPr/>
              <a:lstStyle/>
              <a:p>
                <a:r>
                  <a:rPr lang="en-US">
                    <a:noFill/>
                  </a:rPr>
                  <a:t> </a:t>
                </a:r>
              </a:p>
            </p:txBody>
          </p:sp>
        </mc:Fallback>
      </mc:AlternateContent>
    </p:spTree>
    <p:extLst>
      <p:ext uri="{BB962C8B-B14F-4D97-AF65-F5344CB8AC3E}">
        <p14:creationId xmlns:p14="http://schemas.microsoft.com/office/powerpoint/2010/main" val="144658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3D45-0317-5763-7E7A-A8C6CEA17BA9}"/>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BEC550E1-B0BB-DDE4-D80E-671BD44B2E12}"/>
              </a:ext>
            </a:extLst>
          </p:cNvPr>
          <p:cNvSpPr>
            <a:spLocks noGrp="1"/>
          </p:cNvSpPr>
          <p:nvPr>
            <p:ph type="body" idx="1"/>
          </p:nvPr>
        </p:nvSpPr>
        <p:spPr>
          <a:xfrm>
            <a:off x="505350" y="1925980"/>
            <a:ext cx="11371591" cy="2862322"/>
          </a:xfrm>
        </p:spPr>
        <p:txBody>
          <a:bodyPr/>
          <a:lstStyle/>
          <a:p>
            <a:r>
              <a:rPr lang="en-US" dirty="0"/>
              <a:t>An article in the American Journal of Public Health reported that in a certain population, the probability that a child’s gestational age is less than 37 weeks is 0.142</a:t>
            </a:r>
          </a:p>
          <a:p>
            <a:pPr marL="342900" indent="-342900">
              <a:buFont typeface="Arial" panose="020B0604020202020204" pitchFamily="34" charset="0"/>
              <a:buChar char="•"/>
            </a:pPr>
            <a:r>
              <a:rPr lang="en-US" dirty="0"/>
              <a:t>The probability that his or her birth weight is less than 2500 grams is 0.051</a:t>
            </a:r>
          </a:p>
          <a:p>
            <a:pPr marL="342900" indent="-342900">
              <a:buFont typeface="Arial" panose="020B0604020202020204" pitchFamily="34" charset="0"/>
              <a:buChar char="•"/>
            </a:pPr>
            <a:r>
              <a:rPr lang="en-US" dirty="0"/>
              <a:t>The probability of both is 0.031</a:t>
            </a:r>
          </a:p>
          <a:p>
            <a:endParaRPr lang="en-US" dirty="0"/>
          </a:p>
          <a:p>
            <a:r>
              <a:rPr lang="en-US" dirty="0"/>
              <a:t>Let A = P(gestational age &lt; 37 weeks) and</a:t>
            </a:r>
          </a:p>
          <a:p>
            <a:r>
              <a:rPr lang="en-US" dirty="0"/>
              <a:t>Let B = P(</a:t>
            </a:r>
            <a:r>
              <a:rPr lang="en-US" dirty="0" err="1"/>
              <a:t>bw</a:t>
            </a:r>
            <a:r>
              <a:rPr lang="en-US" dirty="0"/>
              <a:t> &lt; 2500 g)</a:t>
            </a:r>
          </a:p>
          <a:p>
            <a:endParaRPr lang="en-US" dirty="0"/>
          </a:p>
        </p:txBody>
      </p:sp>
      <p:sp>
        <p:nvSpPr>
          <p:cNvPr id="7" name="TextBox 6">
            <a:extLst>
              <a:ext uri="{FF2B5EF4-FFF2-40B4-BE49-F238E27FC236}">
                <a16:creationId xmlns:a16="http://schemas.microsoft.com/office/drawing/2014/main" id="{2F268657-4BAC-5D71-A2A8-43663B8AA0C1}"/>
              </a:ext>
            </a:extLst>
          </p:cNvPr>
          <p:cNvSpPr txBox="1"/>
          <p:nvPr/>
        </p:nvSpPr>
        <p:spPr>
          <a:xfrm>
            <a:off x="505350" y="4671859"/>
            <a:ext cx="11054666"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Are A and B independent?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For a randomly selected child, what is the probability that A or B will occur? </a:t>
            </a:r>
          </a:p>
        </p:txBody>
      </p:sp>
    </p:spTree>
    <p:extLst>
      <p:ext uri="{BB962C8B-B14F-4D97-AF65-F5344CB8AC3E}">
        <p14:creationId xmlns:p14="http://schemas.microsoft.com/office/powerpoint/2010/main" val="3908377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DA7B-6128-9095-E688-507BEA223973}"/>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CD00C3DC-D09A-49C7-9287-B2347C410C00}"/>
              </a:ext>
            </a:extLst>
          </p:cNvPr>
          <p:cNvSpPr>
            <a:spLocks noGrp="1"/>
          </p:cNvSpPr>
          <p:nvPr>
            <p:ph type="body" idx="1"/>
          </p:nvPr>
        </p:nvSpPr>
        <p:spPr>
          <a:xfrm>
            <a:off x="505350" y="1925980"/>
            <a:ext cx="11371591" cy="2146742"/>
          </a:xfrm>
        </p:spPr>
        <p:txBody>
          <a:bodyPr/>
          <a:lstStyle/>
          <a:p>
            <a:r>
              <a:rPr lang="en-US" dirty="0"/>
              <a:t>Assume the probability that a child’s gestational age is less than 37 weeks is .142, the probability that the child’s birth weight is less than 2500 grams is .051, and the probability of both is .031.</a:t>
            </a:r>
          </a:p>
          <a:p>
            <a:endParaRPr lang="en-US" dirty="0"/>
          </a:p>
          <a:p>
            <a:r>
              <a:rPr lang="en-US" dirty="0"/>
              <a:t>What is the probability that a child’s birth weight will be less than 2500 g given that the child’s gestational age is less than 37 weeks?</a:t>
            </a:r>
          </a:p>
        </p:txBody>
      </p:sp>
    </p:spTree>
    <p:extLst>
      <p:ext uri="{BB962C8B-B14F-4D97-AF65-F5344CB8AC3E}">
        <p14:creationId xmlns:p14="http://schemas.microsoft.com/office/powerpoint/2010/main" val="13543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dirty="0"/>
              <a:t>Intro</a:t>
            </a:r>
            <a:r>
              <a:rPr spc="74" dirty="0"/>
              <a:t> </a:t>
            </a:r>
            <a:r>
              <a:rPr dirty="0"/>
              <a:t>to</a:t>
            </a:r>
            <a:r>
              <a:rPr spc="95" dirty="0"/>
              <a:t> </a:t>
            </a:r>
            <a:r>
              <a:rPr spc="-85" dirty="0"/>
              <a:t>probability</a:t>
            </a:r>
            <a:r>
              <a:rPr spc="85" dirty="0"/>
              <a:t> </a:t>
            </a:r>
            <a:r>
              <a:rPr spc="-106" dirty="0"/>
              <a:t>theory</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3</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268955" y="1658989"/>
            <a:ext cx="11631759" cy="3843071"/>
          </a:xfrm>
          <a:prstGeom prst="rect">
            <a:avLst/>
          </a:prstGeom>
        </p:spPr>
        <p:txBody>
          <a:bodyPr vert="horz" wrap="square" lIns="0" tIns="14763" rIns="0" bIns="0" rtlCol="0">
            <a:spAutoFit/>
          </a:bodyPr>
          <a:lstStyle/>
          <a:p>
            <a:pPr marL="26841" marR="10737" defTabSz="1932584">
              <a:lnSpc>
                <a:spcPct val="102600"/>
              </a:lnSpc>
              <a:spcBef>
                <a:spcPts val="116"/>
              </a:spcBef>
            </a:pPr>
            <a:r>
              <a:rPr sz="2325" kern="0" dirty="0">
                <a:solidFill>
                  <a:sysClr val="windowText" lastClr="000000"/>
                </a:solidFill>
                <a:latin typeface="Tahoma"/>
                <a:cs typeface="Tahoma"/>
              </a:rPr>
              <a:t>The</a:t>
            </a:r>
            <a:r>
              <a:rPr sz="2325" kern="0" spc="-53" dirty="0">
                <a:solidFill>
                  <a:sysClr val="windowText" lastClr="000000"/>
                </a:solidFill>
                <a:latin typeface="Tahoma"/>
                <a:cs typeface="Tahoma"/>
              </a:rPr>
              <a:t> </a:t>
            </a:r>
            <a:r>
              <a:rPr sz="2325" kern="0" spc="-95" dirty="0">
                <a:solidFill>
                  <a:sysClr val="windowText" lastClr="000000"/>
                </a:solidFill>
                <a:latin typeface="Tahoma"/>
                <a:cs typeface="Tahoma"/>
              </a:rPr>
              <a:t>magazine</a:t>
            </a:r>
            <a:r>
              <a:rPr sz="2325" kern="0" spc="-53" dirty="0">
                <a:solidFill>
                  <a:sysClr val="windowText" lastClr="000000"/>
                </a:solidFill>
                <a:latin typeface="Tahoma"/>
                <a:cs typeface="Tahoma"/>
              </a:rPr>
              <a:t> </a:t>
            </a:r>
            <a:r>
              <a:rPr sz="2325" kern="0" spc="-63" dirty="0">
                <a:solidFill>
                  <a:sysClr val="windowText" lastClr="000000"/>
                </a:solidFill>
                <a:latin typeface="Tahoma"/>
                <a:cs typeface="Tahoma"/>
              </a:rPr>
              <a:t>Discover</a:t>
            </a:r>
            <a:r>
              <a:rPr sz="2325" kern="0" spc="-53" dirty="0">
                <a:solidFill>
                  <a:sysClr val="windowText" lastClr="000000"/>
                </a:solidFill>
                <a:latin typeface="Tahoma"/>
                <a:cs typeface="Tahoma"/>
              </a:rPr>
              <a:t> </a:t>
            </a:r>
            <a:r>
              <a:rPr sz="2325" kern="0" spc="-106" dirty="0">
                <a:solidFill>
                  <a:sysClr val="windowText" lastClr="000000"/>
                </a:solidFill>
                <a:latin typeface="Tahoma"/>
                <a:cs typeface="Tahoma"/>
              </a:rPr>
              <a:t>once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had</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53" dirty="0">
                <a:solidFill>
                  <a:sysClr val="windowText" lastClr="000000"/>
                </a:solidFill>
                <a:latin typeface="Tahoma"/>
                <a:cs typeface="Tahoma"/>
              </a:rPr>
              <a:t> </a:t>
            </a:r>
            <a:r>
              <a:rPr sz="2325" kern="0" spc="-63" dirty="0">
                <a:solidFill>
                  <a:sysClr val="windowText" lastClr="000000"/>
                </a:solidFill>
                <a:latin typeface="Tahoma"/>
                <a:cs typeface="Tahoma"/>
              </a:rPr>
              <a:t>special</a:t>
            </a:r>
            <a:r>
              <a:rPr sz="2325" kern="0" spc="-53" dirty="0">
                <a:solidFill>
                  <a:sysClr val="windowText" lastClr="000000"/>
                </a:solidFill>
                <a:latin typeface="Tahoma"/>
                <a:cs typeface="Tahoma"/>
              </a:rPr>
              <a:t> </a:t>
            </a:r>
            <a:r>
              <a:rPr sz="2325" kern="0" spc="-116" dirty="0">
                <a:solidFill>
                  <a:sysClr val="windowText" lastClr="000000"/>
                </a:solidFill>
                <a:latin typeface="Tahoma"/>
                <a:cs typeface="Tahoma"/>
              </a:rPr>
              <a:t>issue</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on</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“Life</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at</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Risk.”</a:t>
            </a:r>
            <a:r>
              <a:rPr sz="2325" kern="0" spc="-53" dirty="0">
                <a:solidFill>
                  <a:sysClr val="windowText" lastClr="000000"/>
                </a:solidFill>
                <a:latin typeface="Tahoma"/>
                <a:cs typeface="Tahoma"/>
              </a:rPr>
              <a:t> </a:t>
            </a:r>
            <a:r>
              <a:rPr sz="2325" kern="0" spc="-127" dirty="0">
                <a:solidFill>
                  <a:sysClr val="windowText" lastClr="000000"/>
                </a:solidFill>
                <a:latin typeface="Tahoma"/>
                <a:cs typeface="Tahoma"/>
              </a:rPr>
              <a:t>In</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an</a:t>
            </a:r>
            <a:r>
              <a:rPr sz="2325" kern="0" spc="-53" dirty="0">
                <a:solidFill>
                  <a:sysClr val="windowText" lastClr="000000"/>
                </a:solidFill>
                <a:latin typeface="Tahoma"/>
                <a:cs typeface="Tahoma"/>
              </a:rPr>
              <a:t> article,</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Jeffrey</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Kluger </a:t>
            </a:r>
            <a:r>
              <a:rPr sz="2325" kern="0" spc="-95" dirty="0">
                <a:solidFill>
                  <a:sysClr val="windowText" lastClr="000000"/>
                </a:solidFill>
                <a:latin typeface="Tahoma"/>
                <a:cs typeface="Tahoma"/>
              </a:rPr>
              <a:t>describes </a:t>
            </a:r>
            <a:r>
              <a:rPr sz="2325" kern="0" spc="-21" dirty="0">
                <a:solidFill>
                  <a:sysClr val="windowText" lastClr="000000"/>
                </a:solidFill>
                <a:latin typeface="Tahoma"/>
                <a:cs typeface="Tahoma"/>
              </a:rPr>
              <a:t>the</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risks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spc="-63" dirty="0">
                <a:solidFill>
                  <a:sysClr val="windowText" lastClr="000000"/>
                </a:solidFill>
                <a:latin typeface="Tahoma"/>
                <a:cs typeface="Tahoma"/>
              </a:rPr>
              <a:t>making</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it</a:t>
            </a:r>
            <a:r>
              <a:rPr sz="2325" kern="0" spc="-63" dirty="0">
                <a:solidFill>
                  <a:sysClr val="windowText" lastClr="000000"/>
                </a:solidFill>
                <a:latin typeface="Tahoma"/>
                <a:cs typeface="Tahoma"/>
              </a:rPr>
              <a:t> through</a:t>
            </a:r>
            <a:r>
              <a:rPr sz="2325" kern="0" spc="-74" dirty="0">
                <a:solidFill>
                  <a:sysClr val="windowText" lastClr="000000"/>
                </a:solidFill>
                <a:latin typeface="Tahoma"/>
                <a:cs typeface="Tahoma"/>
              </a:rPr>
              <a:t> </a:t>
            </a:r>
            <a:r>
              <a:rPr sz="2325" kern="0" spc="-116" dirty="0">
                <a:solidFill>
                  <a:sysClr val="windowText" lastClr="000000"/>
                </a:solidFill>
                <a:latin typeface="Tahoma"/>
                <a:cs typeface="Tahoma"/>
              </a:rPr>
              <a:t>one</a:t>
            </a:r>
            <a:r>
              <a:rPr sz="2325" kern="0" spc="-63" dirty="0">
                <a:solidFill>
                  <a:sysClr val="windowText" lastClr="000000"/>
                </a:solidFill>
                <a:latin typeface="Tahoma"/>
                <a:cs typeface="Tahoma"/>
              </a:rPr>
              <a:t> </a:t>
            </a:r>
            <a:r>
              <a:rPr sz="2325" kern="0" spc="-42" dirty="0">
                <a:solidFill>
                  <a:sysClr val="windowText" lastClr="000000"/>
                </a:solidFill>
                <a:latin typeface="Tahoma"/>
                <a:cs typeface="Tahoma"/>
              </a:rPr>
              <a:t>day:</a:t>
            </a:r>
            <a:endParaRPr sz="2325" kern="0">
              <a:solidFill>
                <a:sysClr val="windowText" lastClr="000000"/>
              </a:solidFill>
              <a:latin typeface="Tahoma"/>
              <a:cs typeface="Tahoma"/>
            </a:endParaRPr>
          </a:p>
          <a:p>
            <a:pPr marL="611985" marR="585144" algn="just" defTabSz="1932584">
              <a:lnSpc>
                <a:spcPct val="102600"/>
              </a:lnSpc>
              <a:spcBef>
                <a:spcPts val="32"/>
              </a:spcBef>
            </a:pPr>
            <a:r>
              <a:rPr sz="2325" i="1" kern="0" spc="-95" dirty="0">
                <a:solidFill>
                  <a:sysClr val="windowText" lastClr="000000"/>
                </a:solidFill>
                <a:latin typeface="Arial"/>
                <a:cs typeface="Arial"/>
              </a:rPr>
              <a:t>Imagine</a:t>
            </a:r>
            <a:r>
              <a:rPr sz="2325" i="1" kern="0" spc="-63" dirty="0">
                <a:solidFill>
                  <a:sysClr val="windowText" lastClr="000000"/>
                </a:solidFill>
                <a:latin typeface="Arial"/>
                <a:cs typeface="Arial"/>
              </a:rPr>
              <a:t> </a:t>
            </a:r>
            <a:r>
              <a:rPr sz="2325" i="1" kern="0" dirty="0">
                <a:solidFill>
                  <a:sysClr val="windowText" lastClr="000000"/>
                </a:solidFill>
                <a:latin typeface="Arial"/>
                <a:cs typeface="Arial"/>
              </a:rPr>
              <a:t>my </a:t>
            </a:r>
            <a:r>
              <a:rPr sz="2325" i="1" kern="0" spc="-53" dirty="0">
                <a:solidFill>
                  <a:sysClr val="windowText" lastClr="000000"/>
                </a:solidFill>
                <a:latin typeface="Arial"/>
                <a:cs typeface="Arial"/>
              </a:rPr>
              <a:t>relief</a:t>
            </a:r>
            <a:r>
              <a:rPr sz="2325" i="1" kern="0" dirty="0">
                <a:solidFill>
                  <a:sysClr val="windowText" lastClr="000000"/>
                </a:solidFill>
                <a:latin typeface="Arial"/>
                <a:cs typeface="Arial"/>
              </a:rPr>
              <a:t> </a:t>
            </a:r>
            <a:r>
              <a:rPr sz="2325" i="1" kern="0" spc="-127" dirty="0">
                <a:solidFill>
                  <a:sysClr val="windowText" lastClr="000000"/>
                </a:solidFill>
                <a:latin typeface="Arial"/>
                <a:cs typeface="Arial"/>
              </a:rPr>
              <a:t>when</a:t>
            </a:r>
            <a:r>
              <a:rPr sz="2325" i="1" kern="0" dirty="0">
                <a:solidFill>
                  <a:sysClr val="windowText" lastClr="000000"/>
                </a:solidFill>
                <a:latin typeface="Arial"/>
                <a:cs typeface="Arial"/>
              </a:rPr>
              <a:t> I </a:t>
            </a:r>
            <a:r>
              <a:rPr sz="2325" i="1" kern="0" spc="-148" dirty="0">
                <a:solidFill>
                  <a:sysClr val="windowText" lastClr="000000"/>
                </a:solidFill>
                <a:latin typeface="Arial"/>
                <a:cs typeface="Arial"/>
              </a:rPr>
              <a:t>made</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it out of </a:t>
            </a:r>
            <a:r>
              <a:rPr sz="2325" i="1" kern="0" spc="-95" dirty="0">
                <a:solidFill>
                  <a:sysClr val="windowText" lastClr="000000"/>
                </a:solidFill>
                <a:latin typeface="Arial"/>
                <a:cs typeface="Arial"/>
              </a:rPr>
              <a:t>bed</a:t>
            </a:r>
            <a:r>
              <a:rPr sz="2325" i="1" kern="0" dirty="0">
                <a:solidFill>
                  <a:sysClr val="windowText" lastClr="000000"/>
                </a:solidFill>
                <a:latin typeface="Arial"/>
                <a:cs typeface="Arial"/>
              </a:rPr>
              <a:t> </a:t>
            </a:r>
            <a:r>
              <a:rPr sz="2325" i="1" kern="0" spc="-74" dirty="0">
                <a:solidFill>
                  <a:sysClr val="windowText" lastClr="000000"/>
                </a:solidFill>
                <a:latin typeface="Arial"/>
                <a:cs typeface="Arial"/>
              </a:rPr>
              <a:t>alive</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last </a:t>
            </a:r>
            <a:r>
              <a:rPr sz="2325" i="1" kern="0" spc="-85" dirty="0">
                <a:solidFill>
                  <a:sysClr val="windowText" lastClr="000000"/>
                </a:solidFill>
                <a:latin typeface="Arial"/>
                <a:cs typeface="Arial"/>
              </a:rPr>
              <a:t>Monday</a:t>
            </a:r>
            <a:r>
              <a:rPr sz="2325" i="1" kern="0" dirty="0">
                <a:solidFill>
                  <a:sysClr val="windowText" lastClr="000000"/>
                </a:solidFill>
                <a:latin typeface="Arial"/>
                <a:cs typeface="Arial"/>
              </a:rPr>
              <a:t> </a:t>
            </a:r>
            <a:r>
              <a:rPr sz="2325" i="1" kern="0" spc="-42" dirty="0">
                <a:solidFill>
                  <a:sysClr val="windowText" lastClr="000000"/>
                </a:solidFill>
                <a:latin typeface="Arial"/>
                <a:cs typeface="Arial"/>
              </a:rPr>
              <a:t>morning.</a:t>
            </a:r>
            <a:r>
              <a:rPr sz="2325" i="1" kern="0" spc="232" dirty="0">
                <a:solidFill>
                  <a:sysClr val="windowText" lastClr="000000"/>
                </a:solidFill>
                <a:latin typeface="Arial"/>
                <a:cs typeface="Arial"/>
              </a:rPr>
              <a:t> </a:t>
            </a:r>
            <a:r>
              <a:rPr sz="2325" i="1" kern="0" dirty="0">
                <a:solidFill>
                  <a:sysClr val="windowText" lastClr="000000"/>
                </a:solidFill>
                <a:latin typeface="Arial"/>
                <a:cs typeface="Arial"/>
              </a:rPr>
              <a:t>It</a:t>
            </a:r>
            <a:r>
              <a:rPr sz="2325" i="1" kern="0" spc="-11" dirty="0">
                <a:solidFill>
                  <a:sysClr val="windowText" lastClr="000000"/>
                </a:solidFill>
                <a:latin typeface="Arial"/>
                <a:cs typeface="Arial"/>
              </a:rPr>
              <a:t> </a:t>
            </a:r>
            <a:r>
              <a:rPr sz="2325" i="1" kern="0" spc="-211" dirty="0">
                <a:solidFill>
                  <a:sysClr val="windowText" lastClr="000000"/>
                </a:solidFill>
                <a:latin typeface="Arial"/>
                <a:cs typeface="Arial"/>
              </a:rPr>
              <a:t>was</a:t>
            </a:r>
            <a:r>
              <a:rPr sz="2325" i="1" kern="0" spc="53" dirty="0">
                <a:solidFill>
                  <a:sysClr val="windowText" lastClr="000000"/>
                </a:solidFill>
                <a:latin typeface="Arial"/>
                <a:cs typeface="Arial"/>
              </a:rPr>
              <a:t> </a:t>
            </a:r>
            <a:r>
              <a:rPr sz="2325" i="1" kern="0" spc="-21" dirty="0">
                <a:solidFill>
                  <a:sysClr val="windowText" lastClr="000000"/>
                </a:solidFill>
                <a:latin typeface="Arial"/>
                <a:cs typeface="Arial"/>
              </a:rPr>
              <a:t>touch </a:t>
            </a:r>
            <a:r>
              <a:rPr sz="2325" i="1" kern="0" spc="-42" dirty="0">
                <a:solidFill>
                  <a:sysClr val="windowText" lastClr="000000"/>
                </a:solidFill>
                <a:latin typeface="Arial"/>
                <a:cs typeface="Arial"/>
              </a:rPr>
              <a:t>and</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go</a:t>
            </a:r>
            <a:r>
              <a:rPr sz="2325" i="1" kern="0" spc="21" dirty="0">
                <a:solidFill>
                  <a:sysClr val="windowText" lastClr="000000"/>
                </a:solidFill>
                <a:latin typeface="Arial"/>
                <a:cs typeface="Arial"/>
              </a:rPr>
              <a:t> </a:t>
            </a:r>
            <a:r>
              <a:rPr sz="2325" i="1" kern="0" spc="-42" dirty="0">
                <a:solidFill>
                  <a:sysClr val="windowText" lastClr="000000"/>
                </a:solidFill>
                <a:latin typeface="Arial"/>
                <a:cs typeface="Arial"/>
              </a:rPr>
              <a:t>there</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for</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a</a:t>
            </a:r>
            <a:r>
              <a:rPr sz="2325" i="1" kern="0" spc="32" dirty="0">
                <a:solidFill>
                  <a:sysClr val="windowText" lastClr="000000"/>
                </a:solidFill>
                <a:latin typeface="Arial"/>
                <a:cs typeface="Arial"/>
              </a:rPr>
              <a:t> </a:t>
            </a:r>
            <a:r>
              <a:rPr sz="2325" i="1" kern="0" spc="-21" dirty="0">
                <a:solidFill>
                  <a:sysClr val="windowText" lastClr="000000"/>
                </a:solidFill>
                <a:latin typeface="Arial"/>
                <a:cs typeface="Arial"/>
              </a:rPr>
              <a:t>while,</a:t>
            </a:r>
            <a:r>
              <a:rPr sz="2325" i="1" kern="0" spc="42" dirty="0">
                <a:solidFill>
                  <a:sysClr val="windowText" lastClr="000000"/>
                </a:solidFill>
                <a:latin typeface="Arial"/>
                <a:cs typeface="Arial"/>
              </a:rPr>
              <a:t> </a:t>
            </a:r>
            <a:r>
              <a:rPr sz="2325" i="1" kern="0" dirty="0">
                <a:solidFill>
                  <a:sysClr val="windowText" lastClr="000000"/>
                </a:solidFill>
                <a:latin typeface="Arial"/>
                <a:cs typeface="Arial"/>
              </a:rPr>
              <a:t>but</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I</a:t>
            </a:r>
            <a:r>
              <a:rPr sz="2325" i="1" kern="0" spc="21" dirty="0">
                <a:solidFill>
                  <a:sysClr val="windowText" lastClr="000000"/>
                </a:solidFill>
                <a:latin typeface="Arial"/>
                <a:cs typeface="Arial"/>
              </a:rPr>
              <a:t> </a:t>
            </a:r>
            <a:r>
              <a:rPr sz="2325" i="1" kern="0" spc="-148" dirty="0">
                <a:solidFill>
                  <a:sysClr val="windowText" lastClr="000000"/>
                </a:solidFill>
                <a:latin typeface="Arial"/>
                <a:cs typeface="Arial"/>
              </a:rPr>
              <a:t>managed</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to</a:t>
            </a:r>
            <a:r>
              <a:rPr sz="2325" i="1" kern="0" spc="21" dirty="0">
                <a:solidFill>
                  <a:sysClr val="windowText" lastClr="000000"/>
                </a:solidFill>
                <a:latin typeface="Arial"/>
                <a:cs typeface="Arial"/>
              </a:rPr>
              <a:t> </a:t>
            </a:r>
            <a:r>
              <a:rPr sz="2325" i="1" kern="0" spc="-127" dirty="0">
                <a:solidFill>
                  <a:sysClr val="windowText" lastClr="000000"/>
                </a:solidFill>
                <a:latin typeface="Arial"/>
                <a:cs typeface="Arial"/>
              </a:rPr>
              <a:t>scrape</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through.</a:t>
            </a:r>
            <a:r>
              <a:rPr sz="2325" i="1" kern="0" spc="370" dirty="0">
                <a:solidFill>
                  <a:sysClr val="windowText" lastClr="000000"/>
                </a:solidFill>
                <a:latin typeface="Arial"/>
                <a:cs typeface="Arial"/>
              </a:rPr>
              <a:t> </a:t>
            </a:r>
            <a:r>
              <a:rPr sz="2325" i="1" kern="0" spc="-21" dirty="0">
                <a:solidFill>
                  <a:sysClr val="windowText" lastClr="000000"/>
                </a:solidFill>
                <a:latin typeface="Arial"/>
                <a:cs typeface="Arial"/>
              </a:rPr>
              <a:t>Getting</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up</a:t>
            </a:r>
            <a:r>
              <a:rPr sz="2325" i="1" kern="0" spc="32" dirty="0">
                <a:solidFill>
                  <a:sysClr val="windowText" lastClr="000000"/>
                </a:solidFill>
                <a:latin typeface="Arial"/>
                <a:cs typeface="Arial"/>
              </a:rPr>
              <a:t> </a:t>
            </a:r>
            <a:r>
              <a:rPr sz="2325" i="1" kern="0" spc="-148" dirty="0">
                <a:solidFill>
                  <a:sysClr val="windowText" lastClr="000000"/>
                </a:solidFill>
                <a:latin typeface="Arial"/>
                <a:cs typeface="Arial"/>
              </a:rPr>
              <a:t>was</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not</a:t>
            </a:r>
            <a:r>
              <a:rPr sz="2325" i="1" kern="0" spc="32" dirty="0">
                <a:solidFill>
                  <a:sysClr val="windowText" lastClr="000000"/>
                </a:solidFill>
                <a:latin typeface="Arial"/>
                <a:cs typeface="Arial"/>
              </a:rPr>
              <a:t> </a:t>
            </a:r>
            <a:r>
              <a:rPr sz="2325" i="1" kern="0" spc="-53" dirty="0">
                <a:solidFill>
                  <a:sysClr val="windowText" lastClr="000000"/>
                </a:solidFill>
                <a:latin typeface="Arial"/>
                <a:cs typeface="Arial"/>
              </a:rPr>
              <a:t>the </a:t>
            </a:r>
            <a:r>
              <a:rPr sz="2325" i="1" kern="0" dirty="0">
                <a:solidFill>
                  <a:sysClr val="windowText" lastClr="000000"/>
                </a:solidFill>
                <a:latin typeface="Arial"/>
                <a:cs typeface="Arial"/>
              </a:rPr>
              <a:t>only</a:t>
            </a:r>
            <a:r>
              <a:rPr sz="2325" i="1" kern="0" spc="42" dirty="0">
                <a:solidFill>
                  <a:sysClr val="windowText" lastClr="000000"/>
                </a:solidFill>
                <a:latin typeface="Arial"/>
                <a:cs typeface="Arial"/>
              </a:rPr>
              <a:t> </a:t>
            </a:r>
            <a:r>
              <a:rPr sz="2325" i="1" kern="0" spc="-106" dirty="0">
                <a:solidFill>
                  <a:sysClr val="windowText" lastClr="000000"/>
                </a:solidFill>
                <a:latin typeface="Arial"/>
                <a:cs typeface="Arial"/>
              </a:rPr>
              <a:t>death-</a:t>
            </a:r>
            <a:r>
              <a:rPr sz="2325" i="1" kern="0" spc="-42" dirty="0">
                <a:solidFill>
                  <a:sysClr val="windowText" lastClr="000000"/>
                </a:solidFill>
                <a:latin typeface="Arial"/>
                <a:cs typeface="Arial"/>
              </a:rPr>
              <a:t>defying</a:t>
            </a:r>
            <a:r>
              <a:rPr sz="2325" i="1" kern="0" spc="42" dirty="0">
                <a:solidFill>
                  <a:sysClr val="windowText" lastClr="000000"/>
                </a:solidFill>
                <a:latin typeface="Arial"/>
                <a:cs typeface="Arial"/>
              </a:rPr>
              <a:t> </a:t>
            </a:r>
            <a:r>
              <a:rPr sz="2325" i="1" kern="0" dirty="0">
                <a:solidFill>
                  <a:sysClr val="windowText" lastClr="000000"/>
                </a:solidFill>
                <a:latin typeface="Arial"/>
                <a:cs typeface="Arial"/>
              </a:rPr>
              <a:t>act</a:t>
            </a:r>
            <a:r>
              <a:rPr sz="2325" i="1" kern="0" spc="42" dirty="0">
                <a:solidFill>
                  <a:sysClr val="windowText" lastClr="000000"/>
                </a:solidFill>
                <a:latin typeface="Arial"/>
                <a:cs typeface="Arial"/>
              </a:rPr>
              <a:t> </a:t>
            </a:r>
            <a:r>
              <a:rPr sz="2325" i="1" kern="0" dirty="0">
                <a:solidFill>
                  <a:sysClr val="windowText" lastClr="000000"/>
                </a:solidFill>
                <a:latin typeface="Arial"/>
                <a:cs typeface="Arial"/>
              </a:rPr>
              <a:t>I</a:t>
            </a:r>
            <a:r>
              <a:rPr sz="2325" i="1" kern="0" spc="42" dirty="0">
                <a:solidFill>
                  <a:sysClr val="windowText" lastClr="000000"/>
                </a:solidFill>
                <a:latin typeface="Arial"/>
                <a:cs typeface="Arial"/>
              </a:rPr>
              <a:t> </a:t>
            </a:r>
            <a:r>
              <a:rPr sz="2325" i="1" kern="0" spc="-74" dirty="0">
                <a:solidFill>
                  <a:sysClr val="windowText" lastClr="000000"/>
                </a:solidFill>
                <a:latin typeface="Arial"/>
                <a:cs typeface="Arial"/>
              </a:rPr>
              <a:t>performed</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that</a:t>
            </a:r>
            <a:r>
              <a:rPr sz="2325" i="1" kern="0" spc="42" dirty="0">
                <a:solidFill>
                  <a:sysClr val="windowText" lastClr="000000"/>
                </a:solidFill>
                <a:latin typeface="Arial"/>
                <a:cs typeface="Arial"/>
              </a:rPr>
              <a:t> </a:t>
            </a:r>
            <a:r>
              <a:rPr sz="2325" i="1" kern="0" dirty="0">
                <a:solidFill>
                  <a:sysClr val="windowText" lastClr="000000"/>
                </a:solidFill>
                <a:latin typeface="Arial"/>
                <a:cs typeface="Arial"/>
              </a:rPr>
              <a:t>day.</a:t>
            </a:r>
            <a:r>
              <a:rPr sz="2325" i="1" kern="0" spc="507" dirty="0">
                <a:solidFill>
                  <a:sysClr val="windowText" lastClr="000000"/>
                </a:solidFill>
                <a:latin typeface="Arial"/>
                <a:cs typeface="Arial"/>
              </a:rPr>
              <a:t> </a:t>
            </a:r>
            <a:r>
              <a:rPr sz="2325" i="1" kern="0" spc="-21" dirty="0">
                <a:solidFill>
                  <a:sysClr val="windowText" lastClr="000000"/>
                </a:solidFill>
                <a:latin typeface="Arial"/>
                <a:cs typeface="Arial"/>
              </a:rPr>
              <a:t>There</a:t>
            </a:r>
            <a:r>
              <a:rPr sz="2325" i="1" kern="0" spc="42" dirty="0">
                <a:solidFill>
                  <a:sysClr val="windowText" lastClr="000000"/>
                </a:solidFill>
                <a:latin typeface="Arial"/>
                <a:cs typeface="Arial"/>
              </a:rPr>
              <a:t> </a:t>
            </a:r>
            <a:r>
              <a:rPr sz="2325" i="1" kern="0" spc="-106" dirty="0">
                <a:solidFill>
                  <a:sysClr val="windowText" lastClr="000000"/>
                </a:solidFill>
                <a:latin typeface="Arial"/>
                <a:cs typeface="Arial"/>
              </a:rPr>
              <a:t>was</a:t>
            </a:r>
            <a:r>
              <a:rPr sz="2325" i="1" kern="0" spc="42" dirty="0">
                <a:solidFill>
                  <a:sysClr val="windowText" lastClr="000000"/>
                </a:solidFill>
                <a:latin typeface="Arial"/>
                <a:cs typeface="Arial"/>
              </a:rPr>
              <a:t> </a:t>
            </a:r>
            <a:r>
              <a:rPr sz="2325" i="1" kern="0" spc="-74" dirty="0">
                <a:solidFill>
                  <a:sysClr val="windowText" lastClr="000000"/>
                </a:solidFill>
                <a:latin typeface="Arial"/>
                <a:cs typeface="Arial"/>
              </a:rPr>
              <a:t>shaving,</a:t>
            </a:r>
            <a:r>
              <a:rPr sz="2325" i="1" kern="0" spc="85" dirty="0">
                <a:solidFill>
                  <a:sysClr val="windowText" lastClr="000000"/>
                </a:solidFill>
                <a:latin typeface="Arial"/>
                <a:cs typeface="Arial"/>
              </a:rPr>
              <a:t> </a:t>
            </a:r>
            <a:r>
              <a:rPr sz="2325" i="1" kern="0" dirty="0">
                <a:solidFill>
                  <a:sysClr val="windowText" lastClr="000000"/>
                </a:solidFill>
                <a:latin typeface="Arial"/>
                <a:cs typeface="Arial"/>
              </a:rPr>
              <a:t>for</a:t>
            </a:r>
            <a:r>
              <a:rPr sz="2325" i="1" kern="0" spc="42" dirty="0">
                <a:solidFill>
                  <a:sysClr val="windowText" lastClr="000000"/>
                </a:solidFill>
                <a:latin typeface="Arial"/>
                <a:cs typeface="Arial"/>
              </a:rPr>
              <a:t> </a:t>
            </a:r>
            <a:r>
              <a:rPr sz="2325" i="1" kern="0" spc="-85" dirty="0">
                <a:solidFill>
                  <a:sysClr val="windowText" lastClr="000000"/>
                </a:solidFill>
                <a:latin typeface="Arial"/>
                <a:cs typeface="Arial"/>
              </a:rPr>
              <a:t>example;</a:t>
            </a:r>
            <a:r>
              <a:rPr sz="2325" i="1" kern="0" spc="106" dirty="0">
                <a:solidFill>
                  <a:sysClr val="windowText" lastClr="000000"/>
                </a:solidFill>
                <a:latin typeface="Arial"/>
                <a:cs typeface="Arial"/>
              </a:rPr>
              <a:t> </a:t>
            </a:r>
            <a:r>
              <a:rPr sz="2325" i="1" kern="0" spc="-42" dirty="0">
                <a:solidFill>
                  <a:sysClr val="windowText" lastClr="000000"/>
                </a:solidFill>
                <a:latin typeface="Arial"/>
                <a:cs typeface="Arial"/>
              </a:rPr>
              <a:t>that </a:t>
            </a:r>
            <a:r>
              <a:rPr sz="2325" i="1" kern="0" spc="-106" dirty="0">
                <a:solidFill>
                  <a:sysClr val="windowText" lastClr="000000"/>
                </a:solidFill>
                <a:latin typeface="Arial"/>
                <a:cs typeface="Arial"/>
              </a:rPr>
              <a:t>was</a:t>
            </a:r>
            <a:r>
              <a:rPr sz="2325" i="1" kern="0" dirty="0">
                <a:solidFill>
                  <a:sysClr val="windowText" lastClr="000000"/>
                </a:solidFill>
                <a:latin typeface="Arial"/>
                <a:cs typeface="Arial"/>
              </a:rPr>
              <a:t> no walk</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in</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the park.</a:t>
            </a:r>
            <a:r>
              <a:rPr sz="2325" i="1" kern="0" spc="423" dirty="0">
                <a:solidFill>
                  <a:sysClr val="windowText" lastClr="000000"/>
                </a:solidFill>
                <a:latin typeface="Arial"/>
                <a:cs typeface="Arial"/>
              </a:rPr>
              <a:t> </a:t>
            </a:r>
            <a:r>
              <a:rPr sz="2325" i="1" kern="0" dirty="0">
                <a:solidFill>
                  <a:sysClr val="windowText" lastClr="000000"/>
                </a:solidFill>
                <a:latin typeface="Arial"/>
                <a:cs typeface="Arial"/>
              </a:rPr>
              <a:t>Then</a:t>
            </a:r>
            <a:r>
              <a:rPr sz="2325" i="1" kern="0" spc="11" dirty="0">
                <a:solidFill>
                  <a:sysClr val="windowText" lastClr="000000"/>
                </a:solidFill>
                <a:latin typeface="Arial"/>
                <a:cs typeface="Arial"/>
              </a:rPr>
              <a:t> </a:t>
            </a:r>
            <a:r>
              <a:rPr sz="2325" i="1" kern="0" spc="-21" dirty="0">
                <a:solidFill>
                  <a:sysClr val="windowText" lastClr="000000"/>
                </a:solidFill>
                <a:latin typeface="Arial"/>
                <a:cs typeface="Arial"/>
              </a:rPr>
              <a:t>there</a:t>
            </a:r>
            <a:r>
              <a:rPr sz="2325" i="1" kern="0" dirty="0">
                <a:solidFill>
                  <a:sysClr val="windowText" lastClr="000000"/>
                </a:solidFill>
                <a:latin typeface="Arial"/>
                <a:cs typeface="Arial"/>
              </a:rPr>
              <a:t> </a:t>
            </a:r>
            <a:r>
              <a:rPr sz="2325" i="1" kern="0" spc="-127" dirty="0">
                <a:solidFill>
                  <a:sysClr val="windowText" lastClr="000000"/>
                </a:solidFill>
                <a:latin typeface="Arial"/>
                <a:cs typeface="Arial"/>
              </a:rPr>
              <a:t>was</a:t>
            </a:r>
            <a:r>
              <a:rPr sz="2325" i="1" kern="0" spc="11" dirty="0">
                <a:solidFill>
                  <a:sysClr val="windowText" lastClr="000000"/>
                </a:solidFill>
                <a:latin typeface="Arial"/>
                <a:cs typeface="Arial"/>
              </a:rPr>
              <a:t> </a:t>
            </a:r>
            <a:r>
              <a:rPr sz="2325" i="1" kern="0" spc="-95" dirty="0">
                <a:solidFill>
                  <a:sysClr val="windowText" lastClr="000000"/>
                </a:solidFill>
                <a:latin typeface="Arial"/>
                <a:cs typeface="Arial"/>
              </a:rPr>
              <a:t>showering,</a:t>
            </a:r>
            <a:r>
              <a:rPr sz="2325" i="1" kern="0" spc="42" dirty="0">
                <a:solidFill>
                  <a:sysClr val="windowText" lastClr="000000"/>
                </a:solidFill>
                <a:latin typeface="Arial"/>
                <a:cs typeface="Arial"/>
              </a:rPr>
              <a:t> </a:t>
            </a:r>
            <a:r>
              <a:rPr sz="2325" i="1" kern="0" spc="-63" dirty="0">
                <a:solidFill>
                  <a:sysClr val="windowText" lastClr="000000"/>
                </a:solidFill>
                <a:latin typeface="Arial"/>
                <a:cs typeface="Arial"/>
              </a:rPr>
              <a:t>followed</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by </a:t>
            </a:r>
            <a:r>
              <a:rPr sz="2325" i="1" kern="0" spc="-63" dirty="0">
                <a:solidFill>
                  <a:sysClr val="windowText" lastClr="000000"/>
                </a:solidFill>
                <a:latin typeface="Arial"/>
                <a:cs typeface="Arial"/>
              </a:rPr>
              <a:t>leaving</a:t>
            </a:r>
            <a:r>
              <a:rPr sz="2325" i="1" kern="0" dirty="0">
                <a:solidFill>
                  <a:sysClr val="windowText" lastClr="000000"/>
                </a:solidFill>
                <a:latin typeface="Arial"/>
                <a:cs typeface="Arial"/>
              </a:rPr>
              <a:t> the</a:t>
            </a:r>
            <a:r>
              <a:rPr sz="2325" i="1" kern="0" spc="11" dirty="0">
                <a:solidFill>
                  <a:sysClr val="windowText" lastClr="000000"/>
                </a:solidFill>
                <a:latin typeface="Arial"/>
                <a:cs typeface="Arial"/>
              </a:rPr>
              <a:t> </a:t>
            </a:r>
            <a:r>
              <a:rPr sz="2325" i="1" kern="0" spc="-95" dirty="0">
                <a:solidFill>
                  <a:sysClr val="windowText" lastClr="000000"/>
                </a:solidFill>
                <a:latin typeface="Arial"/>
                <a:cs typeface="Arial"/>
              </a:rPr>
              <a:t>house </a:t>
            </a:r>
            <a:r>
              <a:rPr sz="2325" i="1" kern="0" spc="-127" dirty="0">
                <a:solidFill>
                  <a:sysClr val="windowText" lastClr="000000"/>
                </a:solidFill>
                <a:latin typeface="Arial"/>
                <a:cs typeface="Arial"/>
              </a:rPr>
              <a:t>and</a:t>
            </a:r>
            <a:r>
              <a:rPr sz="2325" i="1" kern="0" spc="-42" dirty="0">
                <a:solidFill>
                  <a:sysClr val="windowText" lastClr="000000"/>
                </a:solidFill>
                <a:latin typeface="Arial"/>
                <a:cs typeface="Arial"/>
              </a:rPr>
              <a:t> </a:t>
            </a:r>
            <a:r>
              <a:rPr sz="2325" i="1" kern="0" spc="-74" dirty="0">
                <a:solidFill>
                  <a:sysClr val="windowText" lastClr="000000"/>
                </a:solidFill>
                <a:latin typeface="Arial"/>
                <a:cs typeface="Arial"/>
              </a:rPr>
              <a:t>walking</a:t>
            </a:r>
            <a:r>
              <a:rPr sz="2325" i="1" kern="0" spc="-85" dirty="0">
                <a:solidFill>
                  <a:sysClr val="windowText" lastClr="000000"/>
                </a:solidFill>
                <a:latin typeface="Arial"/>
                <a:cs typeface="Arial"/>
              </a:rPr>
              <a:t> </a:t>
            </a:r>
            <a:r>
              <a:rPr sz="2325" i="1" kern="0" dirty="0">
                <a:solidFill>
                  <a:sysClr val="windowText" lastClr="000000"/>
                </a:solidFill>
                <a:latin typeface="Arial"/>
                <a:cs typeface="Arial"/>
              </a:rPr>
              <a:t>to</a:t>
            </a:r>
            <a:r>
              <a:rPr sz="2325" i="1" kern="0" spc="-85" dirty="0">
                <a:solidFill>
                  <a:sysClr val="windowText" lastClr="000000"/>
                </a:solidFill>
                <a:latin typeface="Arial"/>
                <a:cs typeface="Arial"/>
              </a:rPr>
              <a:t> </a:t>
            </a:r>
            <a:r>
              <a:rPr sz="2325" i="1" kern="0" spc="-95" dirty="0">
                <a:solidFill>
                  <a:sysClr val="windowText" lastClr="000000"/>
                </a:solidFill>
                <a:latin typeface="Arial"/>
                <a:cs typeface="Arial"/>
              </a:rPr>
              <a:t>work</a:t>
            </a:r>
            <a:r>
              <a:rPr sz="2325" i="1" kern="0" spc="-53" dirty="0">
                <a:solidFill>
                  <a:sysClr val="windowText" lastClr="000000"/>
                </a:solidFill>
                <a:latin typeface="Arial"/>
                <a:cs typeface="Arial"/>
              </a:rPr>
              <a:t> </a:t>
            </a:r>
            <a:r>
              <a:rPr sz="2325" i="1" kern="0" spc="-127" dirty="0">
                <a:solidFill>
                  <a:sysClr val="windowText" lastClr="000000"/>
                </a:solidFill>
                <a:latin typeface="Arial"/>
                <a:cs typeface="Arial"/>
              </a:rPr>
              <a:t>and</a:t>
            </a:r>
            <a:r>
              <a:rPr sz="2325" i="1" kern="0" spc="-32" dirty="0">
                <a:solidFill>
                  <a:sysClr val="windowText" lastClr="000000"/>
                </a:solidFill>
                <a:latin typeface="Arial"/>
                <a:cs typeface="Arial"/>
              </a:rPr>
              <a:t> </a:t>
            </a:r>
            <a:r>
              <a:rPr sz="2325" i="1" kern="0" spc="-116" dirty="0">
                <a:solidFill>
                  <a:sysClr val="windowText" lastClr="000000"/>
                </a:solidFill>
                <a:latin typeface="Arial"/>
                <a:cs typeface="Arial"/>
              </a:rPr>
              <a:t>spending</a:t>
            </a:r>
            <a:r>
              <a:rPr sz="2325" i="1" kern="0" spc="-53" dirty="0">
                <a:solidFill>
                  <a:sysClr val="windowText" lastClr="000000"/>
                </a:solidFill>
                <a:latin typeface="Arial"/>
                <a:cs typeface="Arial"/>
              </a:rPr>
              <a:t> </a:t>
            </a:r>
            <a:r>
              <a:rPr sz="2325" i="1" kern="0" spc="-42" dirty="0">
                <a:solidFill>
                  <a:sysClr val="windowText" lastClr="000000"/>
                </a:solidFill>
                <a:latin typeface="Arial"/>
                <a:cs typeface="Arial"/>
              </a:rPr>
              <a:t>eight</a:t>
            </a:r>
            <a:r>
              <a:rPr sz="2325" i="1" kern="0" spc="-53" dirty="0">
                <a:solidFill>
                  <a:sysClr val="windowText" lastClr="000000"/>
                </a:solidFill>
                <a:latin typeface="Arial"/>
                <a:cs typeface="Arial"/>
              </a:rPr>
              <a:t> </a:t>
            </a:r>
            <a:r>
              <a:rPr sz="2325" i="1" kern="0" spc="-127" dirty="0">
                <a:solidFill>
                  <a:sysClr val="windowText" lastClr="000000"/>
                </a:solidFill>
                <a:latin typeface="Arial"/>
                <a:cs typeface="Arial"/>
              </a:rPr>
              <a:t>hours</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at</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the</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office.</a:t>
            </a:r>
            <a:r>
              <a:rPr sz="2325" i="1" kern="0" spc="201" dirty="0">
                <a:solidFill>
                  <a:sysClr val="windowText" lastClr="000000"/>
                </a:solidFill>
                <a:latin typeface="Arial"/>
                <a:cs typeface="Arial"/>
              </a:rPr>
              <a:t> </a:t>
            </a:r>
            <a:r>
              <a:rPr sz="2325" i="1" kern="0" dirty="0">
                <a:solidFill>
                  <a:sysClr val="windowText" lastClr="000000"/>
                </a:solidFill>
                <a:latin typeface="Arial"/>
                <a:cs typeface="Arial"/>
              </a:rPr>
              <a:t>By</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the</a:t>
            </a:r>
            <a:r>
              <a:rPr sz="2325" i="1" kern="0" spc="-63" dirty="0">
                <a:solidFill>
                  <a:sysClr val="windowText" lastClr="000000"/>
                </a:solidFill>
                <a:latin typeface="Arial"/>
                <a:cs typeface="Arial"/>
              </a:rPr>
              <a:t> </a:t>
            </a:r>
            <a:r>
              <a:rPr sz="2325" i="1" kern="0" dirty="0">
                <a:solidFill>
                  <a:sysClr val="windowText" lastClr="000000"/>
                </a:solidFill>
                <a:latin typeface="Arial"/>
                <a:cs typeface="Arial"/>
              </a:rPr>
              <a:t>time</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I</a:t>
            </a:r>
            <a:r>
              <a:rPr sz="2325" i="1" kern="0" spc="-53" dirty="0">
                <a:solidFill>
                  <a:sysClr val="windowText" lastClr="000000"/>
                </a:solidFill>
                <a:latin typeface="Arial"/>
                <a:cs typeface="Arial"/>
              </a:rPr>
              <a:t> </a:t>
            </a:r>
            <a:r>
              <a:rPr sz="2325" i="1" kern="0" spc="-85" dirty="0">
                <a:solidFill>
                  <a:sysClr val="windowText" lastClr="000000"/>
                </a:solidFill>
                <a:latin typeface="Arial"/>
                <a:cs typeface="Arial"/>
              </a:rPr>
              <a:t>finished</a:t>
            </a:r>
            <a:r>
              <a:rPr sz="2325" i="1" kern="0" spc="-53" dirty="0">
                <a:solidFill>
                  <a:sysClr val="windowText" lastClr="000000"/>
                </a:solidFill>
                <a:latin typeface="Arial"/>
                <a:cs typeface="Arial"/>
              </a:rPr>
              <a:t> my </a:t>
            </a:r>
            <a:r>
              <a:rPr sz="2325" i="1" kern="0" spc="-137" dirty="0">
                <a:solidFill>
                  <a:sysClr val="windowText" lastClr="000000"/>
                </a:solidFill>
                <a:latin typeface="Arial"/>
                <a:cs typeface="Arial"/>
              </a:rPr>
              <a:t>day</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a:t>
            </a:r>
            <a:r>
              <a:rPr sz="2325" i="1" kern="0" spc="-53" dirty="0">
                <a:solidFill>
                  <a:sysClr val="windowText" lastClr="000000"/>
                </a:solidFill>
                <a:latin typeface="Arial"/>
                <a:cs typeface="Arial"/>
              </a:rPr>
              <a:t> </a:t>
            </a:r>
            <a:r>
              <a:rPr sz="2325" i="1" kern="0" dirty="0">
                <a:solidFill>
                  <a:sysClr val="windowText" lastClr="000000"/>
                </a:solidFill>
                <a:latin typeface="Arial"/>
                <a:cs typeface="Arial"/>
              </a:rPr>
              <a:t>a</a:t>
            </a:r>
            <a:r>
              <a:rPr sz="2325" i="1" kern="0" spc="-32" dirty="0">
                <a:solidFill>
                  <a:sysClr val="windowText" lastClr="000000"/>
                </a:solidFill>
                <a:latin typeface="Arial"/>
                <a:cs typeface="Arial"/>
              </a:rPr>
              <a:t> </a:t>
            </a:r>
            <a:r>
              <a:rPr sz="2325" i="1" kern="0" spc="-137" dirty="0">
                <a:solidFill>
                  <a:sysClr val="windowText" lastClr="000000"/>
                </a:solidFill>
                <a:latin typeface="Arial"/>
                <a:cs typeface="Arial"/>
              </a:rPr>
              <a:t>day</a:t>
            </a:r>
            <a:r>
              <a:rPr sz="2325" i="1" kern="0" spc="-21" dirty="0">
                <a:solidFill>
                  <a:sysClr val="windowText" lastClr="000000"/>
                </a:solidFill>
                <a:latin typeface="Arial"/>
                <a:cs typeface="Arial"/>
              </a:rPr>
              <a:t> </a:t>
            </a:r>
            <a:r>
              <a:rPr sz="2325" i="1" kern="0" dirty="0">
                <a:solidFill>
                  <a:sysClr val="windowText" lastClr="000000"/>
                </a:solidFill>
                <a:latin typeface="Arial"/>
                <a:cs typeface="Arial"/>
              </a:rPr>
              <a:t>that</a:t>
            </a:r>
            <a:r>
              <a:rPr sz="2325" i="1" kern="0" spc="-32" dirty="0">
                <a:solidFill>
                  <a:sysClr val="windowText" lastClr="000000"/>
                </a:solidFill>
                <a:latin typeface="Arial"/>
                <a:cs typeface="Arial"/>
              </a:rPr>
              <a:t> </a:t>
            </a:r>
            <a:r>
              <a:rPr sz="2325" i="1" kern="0" spc="-137" dirty="0">
                <a:solidFill>
                  <a:sysClr val="windowText" lastClr="000000"/>
                </a:solidFill>
                <a:latin typeface="Arial"/>
                <a:cs typeface="Arial"/>
              </a:rPr>
              <a:t>also</a:t>
            </a:r>
            <a:r>
              <a:rPr sz="2325" i="1" kern="0" spc="-21" dirty="0">
                <a:solidFill>
                  <a:sysClr val="windowText" lastClr="000000"/>
                </a:solidFill>
                <a:latin typeface="Arial"/>
                <a:cs typeface="Arial"/>
              </a:rPr>
              <a:t> </a:t>
            </a:r>
            <a:r>
              <a:rPr sz="2325" i="1" kern="0" spc="-85" dirty="0">
                <a:solidFill>
                  <a:sysClr val="windowText" lastClr="000000"/>
                </a:solidFill>
                <a:latin typeface="Arial"/>
                <a:cs typeface="Arial"/>
              </a:rPr>
              <a:t>included</a:t>
            </a:r>
            <a:r>
              <a:rPr sz="2325" i="1" kern="0" spc="-32" dirty="0">
                <a:solidFill>
                  <a:sysClr val="windowText" lastClr="000000"/>
                </a:solidFill>
                <a:latin typeface="Arial"/>
                <a:cs typeface="Arial"/>
              </a:rPr>
              <a:t> </a:t>
            </a:r>
            <a:r>
              <a:rPr sz="2325" i="1" kern="0" spc="-63" dirty="0">
                <a:solidFill>
                  <a:sysClr val="windowText" lastClr="000000"/>
                </a:solidFill>
                <a:latin typeface="Arial"/>
                <a:cs typeface="Arial"/>
              </a:rPr>
              <a:t>eating</a:t>
            </a:r>
            <a:r>
              <a:rPr sz="2325" i="1" kern="0" spc="-32" dirty="0">
                <a:solidFill>
                  <a:sysClr val="windowText" lastClr="000000"/>
                </a:solidFill>
                <a:latin typeface="Arial"/>
                <a:cs typeface="Arial"/>
              </a:rPr>
              <a:t> </a:t>
            </a:r>
            <a:r>
              <a:rPr sz="2325" i="1" kern="0" spc="-53" dirty="0">
                <a:solidFill>
                  <a:sysClr val="windowText" lastClr="000000"/>
                </a:solidFill>
                <a:latin typeface="Arial"/>
                <a:cs typeface="Arial"/>
              </a:rPr>
              <a:t>lunch,</a:t>
            </a:r>
            <a:r>
              <a:rPr sz="2325" i="1" kern="0" spc="-11" dirty="0">
                <a:solidFill>
                  <a:sysClr val="windowText" lastClr="000000"/>
                </a:solidFill>
                <a:latin typeface="Arial"/>
                <a:cs typeface="Arial"/>
              </a:rPr>
              <a:t> </a:t>
            </a:r>
            <a:r>
              <a:rPr sz="2325" i="1" kern="0" spc="-116" dirty="0">
                <a:solidFill>
                  <a:sysClr val="windowText" lastClr="000000"/>
                </a:solidFill>
                <a:latin typeface="Arial"/>
                <a:cs typeface="Arial"/>
              </a:rPr>
              <a:t>exercising,</a:t>
            </a:r>
            <a:r>
              <a:rPr sz="2325" i="1" kern="0" spc="-21" dirty="0">
                <a:solidFill>
                  <a:sysClr val="windowText" lastClr="000000"/>
                </a:solidFill>
                <a:latin typeface="Arial"/>
                <a:cs typeface="Arial"/>
              </a:rPr>
              <a:t> </a:t>
            </a:r>
            <a:r>
              <a:rPr sz="2325" i="1" kern="0" spc="-95" dirty="0">
                <a:solidFill>
                  <a:sysClr val="windowText" lastClr="000000"/>
                </a:solidFill>
                <a:latin typeface="Arial"/>
                <a:cs typeface="Arial"/>
              </a:rPr>
              <a:t>going</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out</a:t>
            </a:r>
            <a:r>
              <a:rPr sz="2325" i="1" kern="0" spc="-32" dirty="0">
                <a:solidFill>
                  <a:sysClr val="windowText" lastClr="000000"/>
                </a:solidFill>
                <a:latin typeface="Arial"/>
                <a:cs typeface="Arial"/>
              </a:rPr>
              <a:t> </a:t>
            </a:r>
            <a:r>
              <a:rPr sz="2325" i="1" kern="0" dirty="0">
                <a:solidFill>
                  <a:sysClr val="windowText" lastClr="000000"/>
                </a:solidFill>
                <a:latin typeface="Arial"/>
                <a:cs typeface="Arial"/>
              </a:rPr>
              <a:t>to</a:t>
            </a:r>
            <a:r>
              <a:rPr sz="2325" i="1" kern="0" spc="-32" dirty="0">
                <a:solidFill>
                  <a:sysClr val="windowText" lastClr="000000"/>
                </a:solidFill>
                <a:latin typeface="Arial"/>
                <a:cs typeface="Arial"/>
              </a:rPr>
              <a:t> </a:t>
            </a:r>
            <a:r>
              <a:rPr sz="2325" i="1" kern="0" spc="-63" dirty="0">
                <a:solidFill>
                  <a:sysClr val="windowText" lastClr="000000"/>
                </a:solidFill>
                <a:latin typeface="Arial"/>
                <a:cs typeface="Arial"/>
              </a:rPr>
              <a:t>dinner,</a:t>
            </a:r>
            <a:r>
              <a:rPr sz="2325" i="1" kern="0" spc="-11" dirty="0">
                <a:solidFill>
                  <a:sysClr val="windowText" lastClr="000000"/>
                </a:solidFill>
                <a:latin typeface="Arial"/>
                <a:cs typeface="Arial"/>
              </a:rPr>
              <a:t> </a:t>
            </a:r>
            <a:r>
              <a:rPr sz="2325" i="1" kern="0" spc="-116" dirty="0">
                <a:solidFill>
                  <a:sysClr val="windowText" lastClr="000000"/>
                </a:solidFill>
                <a:latin typeface="Arial"/>
                <a:cs typeface="Arial"/>
              </a:rPr>
              <a:t>and</a:t>
            </a:r>
            <a:r>
              <a:rPr sz="2325" i="1" kern="0" spc="-32" dirty="0">
                <a:solidFill>
                  <a:sysClr val="windowText" lastClr="000000"/>
                </a:solidFill>
                <a:latin typeface="Arial"/>
                <a:cs typeface="Arial"/>
              </a:rPr>
              <a:t> </a:t>
            </a:r>
            <a:r>
              <a:rPr sz="2325" i="1" kern="0" spc="-21" dirty="0">
                <a:solidFill>
                  <a:sysClr val="windowText" lastClr="000000"/>
                </a:solidFill>
                <a:latin typeface="Arial"/>
                <a:cs typeface="Arial"/>
              </a:rPr>
              <a:t>going </a:t>
            </a:r>
            <a:r>
              <a:rPr sz="2325" i="1" kern="0" spc="-127" dirty="0">
                <a:solidFill>
                  <a:sysClr val="windowText" lastClr="000000"/>
                </a:solidFill>
                <a:latin typeface="Arial"/>
                <a:cs typeface="Arial"/>
              </a:rPr>
              <a:t>home</a:t>
            </a:r>
            <a:r>
              <a:rPr sz="2325" i="1" kern="0" dirty="0">
                <a:solidFill>
                  <a:sysClr val="windowText" lastClr="000000"/>
                </a:solidFill>
                <a:latin typeface="Arial"/>
                <a:cs typeface="Arial"/>
              </a:rPr>
              <a:t> –</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I</a:t>
            </a:r>
            <a:r>
              <a:rPr sz="2325" i="1" kern="0" spc="11" dirty="0">
                <a:solidFill>
                  <a:sysClr val="windowText" lastClr="000000"/>
                </a:solidFill>
                <a:latin typeface="Arial"/>
                <a:cs typeface="Arial"/>
              </a:rPr>
              <a:t> </a:t>
            </a:r>
            <a:r>
              <a:rPr sz="2325" i="1" kern="0" spc="-85" dirty="0">
                <a:solidFill>
                  <a:sysClr val="windowText" lastClr="000000"/>
                </a:solidFill>
                <a:latin typeface="Arial"/>
                <a:cs typeface="Arial"/>
              </a:rPr>
              <a:t>counted</a:t>
            </a:r>
            <a:r>
              <a:rPr sz="2325" i="1" kern="0" spc="11" dirty="0">
                <a:solidFill>
                  <a:sysClr val="windowText" lastClr="000000"/>
                </a:solidFill>
                <a:latin typeface="Arial"/>
                <a:cs typeface="Arial"/>
              </a:rPr>
              <a:t> </a:t>
            </a:r>
            <a:r>
              <a:rPr sz="2325" i="1" kern="0" spc="-85" dirty="0">
                <a:solidFill>
                  <a:sysClr val="windowText" lastClr="000000"/>
                </a:solidFill>
                <a:latin typeface="Arial"/>
                <a:cs typeface="Arial"/>
              </a:rPr>
              <a:t>myself</a:t>
            </a:r>
            <a:r>
              <a:rPr sz="2325" i="1" kern="0" dirty="0">
                <a:solidFill>
                  <a:sysClr val="windowText" lastClr="000000"/>
                </a:solidFill>
                <a:latin typeface="Arial"/>
                <a:cs typeface="Arial"/>
              </a:rPr>
              <a:t> </a:t>
            </a:r>
            <a:r>
              <a:rPr sz="2325" i="1" kern="0" spc="-42" dirty="0">
                <a:solidFill>
                  <a:sysClr val="windowText" lastClr="000000"/>
                </a:solidFill>
                <a:latin typeface="Arial"/>
                <a:cs typeface="Arial"/>
              </a:rPr>
              <a:t>lucky</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to</a:t>
            </a:r>
            <a:r>
              <a:rPr sz="2325" i="1" kern="0" spc="11" dirty="0">
                <a:solidFill>
                  <a:sysClr val="windowText" lastClr="000000"/>
                </a:solidFill>
                <a:latin typeface="Arial"/>
                <a:cs typeface="Arial"/>
              </a:rPr>
              <a:t> </a:t>
            </a:r>
            <a:r>
              <a:rPr sz="2325" i="1" kern="0" spc="-137" dirty="0">
                <a:solidFill>
                  <a:sysClr val="windowText" lastClr="000000"/>
                </a:solidFill>
                <a:latin typeface="Arial"/>
                <a:cs typeface="Arial"/>
              </a:rPr>
              <a:t>have</a:t>
            </a:r>
            <a:r>
              <a:rPr sz="2325" i="1" kern="0" spc="11" dirty="0">
                <a:solidFill>
                  <a:sysClr val="windowText" lastClr="000000"/>
                </a:solidFill>
                <a:latin typeface="Arial"/>
                <a:cs typeface="Arial"/>
              </a:rPr>
              <a:t> </a:t>
            </a:r>
            <a:r>
              <a:rPr sz="2325" i="1" kern="0" spc="-106" dirty="0">
                <a:solidFill>
                  <a:sysClr val="windowText" lastClr="000000"/>
                </a:solidFill>
                <a:latin typeface="Arial"/>
                <a:cs typeface="Arial"/>
              </a:rPr>
              <a:t>survived</a:t>
            </a:r>
            <a:r>
              <a:rPr sz="2325" i="1" kern="0" spc="11" dirty="0">
                <a:solidFill>
                  <a:sysClr val="windowText" lastClr="000000"/>
                </a:solidFill>
                <a:latin typeface="Arial"/>
                <a:cs typeface="Arial"/>
              </a:rPr>
              <a:t> </a:t>
            </a:r>
            <a:r>
              <a:rPr sz="2325" i="1" kern="0" dirty="0">
                <a:solidFill>
                  <a:sysClr val="windowText" lastClr="000000"/>
                </a:solidFill>
                <a:latin typeface="Arial"/>
                <a:cs typeface="Arial"/>
              </a:rPr>
              <a:t>in </a:t>
            </a:r>
            <a:r>
              <a:rPr sz="2325" i="1" kern="0" spc="-137" dirty="0">
                <a:solidFill>
                  <a:sysClr val="windowText" lastClr="000000"/>
                </a:solidFill>
                <a:latin typeface="Arial"/>
                <a:cs typeface="Arial"/>
              </a:rPr>
              <a:t>one</a:t>
            </a:r>
            <a:r>
              <a:rPr sz="2325" i="1" kern="0" spc="11" dirty="0">
                <a:solidFill>
                  <a:sysClr val="windowText" lastClr="000000"/>
                </a:solidFill>
                <a:latin typeface="Arial"/>
                <a:cs typeface="Arial"/>
              </a:rPr>
              <a:t> </a:t>
            </a:r>
            <a:r>
              <a:rPr sz="2325" i="1" kern="0" spc="-21" dirty="0">
                <a:solidFill>
                  <a:sysClr val="windowText" lastClr="000000"/>
                </a:solidFill>
                <a:latin typeface="Arial"/>
                <a:cs typeface="Arial"/>
              </a:rPr>
              <a:t>piece.</a:t>
            </a:r>
            <a:endParaRPr sz="2325" kern="0">
              <a:solidFill>
                <a:sysClr val="windowText" lastClr="000000"/>
              </a:solidFill>
              <a:latin typeface="Arial"/>
              <a:cs typeface="Arial"/>
            </a:endParaRPr>
          </a:p>
          <a:p>
            <a:pPr marL="26841" defTabSz="1932584">
              <a:spcBef>
                <a:spcPts val="1152"/>
              </a:spcBef>
            </a:pPr>
            <a:r>
              <a:rPr sz="2325" kern="0" spc="-190" dirty="0">
                <a:solidFill>
                  <a:sysClr val="windowText" lastClr="000000"/>
                </a:solidFill>
                <a:latin typeface="Tahoma"/>
                <a:cs typeface="Tahoma"/>
              </a:rPr>
              <a:t>Is</a:t>
            </a:r>
            <a:r>
              <a:rPr sz="2325" kern="0" dirty="0">
                <a:solidFill>
                  <a:sysClr val="windowText" lastClr="000000"/>
                </a:solidFill>
                <a:latin typeface="Tahoma"/>
                <a:cs typeface="Tahoma"/>
              </a:rPr>
              <a:t> this</a:t>
            </a:r>
            <a:r>
              <a:rPr sz="2325" kern="0" spc="-180" dirty="0">
                <a:solidFill>
                  <a:sysClr val="windowText" lastClr="000000"/>
                </a:solidFill>
                <a:latin typeface="Tahoma"/>
                <a:cs typeface="Tahoma"/>
              </a:rPr>
              <a:t> </a:t>
            </a:r>
            <a:r>
              <a:rPr sz="2325" kern="0" spc="-53" dirty="0">
                <a:solidFill>
                  <a:sysClr val="windowText" lastClr="000000"/>
                </a:solidFill>
                <a:latin typeface="Tahoma"/>
                <a:cs typeface="Tahoma"/>
              </a:rPr>
              <a:t>writer</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unusually</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fearful?</a:t>
            </a:r>
            <a:r>
              <a:rPr sz="2325" kern="0" spc="127" dirty="0">
                <a:solidFill>
                  <a:sysClr val="windowText" lastClr="000000"/>
                </a:solidFill>
                <a:latin typeface="Tahoma"/>
                <a:cs typeface="Tahoma"/>
              </a:rPr>
              <a:t> </a:t>
            </a:r>
            <a:r>
              <a:rPr sz="2325" kern="0" dirty="0">
                <a:solidFill>
                  <a:sysClr val="windowText" lastClr="000000"/>
                </a:solidFill>
                <a:latin typeface="Tahoma"/>
                <a:cs typeface="Tahoma"/>
              </a:rPr>
              <a:t>No,</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why?</a:t>
            </a:r>
            <a:endParaRPr sz="2325" kern="0">
              <a:solidFill>
                <a:sysClr val="windowText" lastClr="000000"/>
              </a:solidFill>
              <a:latin typeface="Tahoma"/>
              <a:cs typeface="Tahoma"/>
            </a:endParaRP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5" y="128721"/>
            <a:ext cx="10684199" cy="552908"/>
          </a:xfrm>
        </p:spPr>
        <p:txBody>
          <a:bodyPr>
            <a:normAutofit fontScale="90000"/>
          </a:bodyPr>
          <a:lstStyle/>
          <a:p>
            <a:r>
              <a:rPr lang="en-US" sz="4000" dirty="0"/>
              <a:t>The Case of Sally Clark</a:t>
            </a:r>
          </a:p>
        </p:txBody>
      </p:sp>
      <p:sp>
        <p:nvSpPr>
          <p:cNvPr id="3" name="Content Placeholder 2"/>
          <p:cNvSpPr>
            <a:spLocks noGrp="1"/>
          </p:cNvSpPr>
          <p:nvPr>
            <p:ph type="body" idx="1"/>
          </p:nvPr>
        </p:nvSpPr>
        <p:spPr>
          <a:xfrm>
            <a:off x="505350" y="1925979"/>
            <a:ext cx="11371591" cy="2852849"/>
          </a:xfrm>
        </p:spPr>
        <p:txBody>
          <a:bodyPr>
            <a:noAutofit/>
          </a:bodyPr>
          <a:lstStyle/>
          <a:p>
            <a:pPr marL="342900" indent="-342900">
              <a:buFont typeface="Arial" panose="020B0604020202020204" pitchFamily="34" charset="0"/>
              <a:buChar char="•"/>
            </a:pPr>
            <a:r>
              <a:rPr lang="en-US" sz="2400" dirty="0"/>
              <a:t>Clark's first son died in December 1996 within a few weeks of his birth. </a:t>
            </a:r>
          </a:p>
          <a:p>
            <a:pPr marL="342900" indent="-342900">
              <a:buFont typeface="Arial" panose="020B0604020202020204" pitchFamily="34" charset="0"/>
              <a:buChar char="•"/>
            </a:pPr>
            <a:r>
              <a:rPr lang="en-US" sz="2400" dirty="0"/>
              <a:t>Her second son died in similar circumstances in January 1998. </a:t>
            </a:r>
          </a:p>
          <a:p>
            <a:pPr marL="342900" indent="-342900">
              <a:buFont typeface="Arial" panose="020B0604020202020204" pitchFamily="34" charset="0"/>
              <a:buChar char="•"/>
            </a:pPr>
            <a:r>
              <a:rPr lang="en-US" sz="2400" dirty="0"/>
              <a:t>A month later, Clark was arrested and tried for both deaths. </a:t>
            </a:r>
          </a:p>
          <a:p>
            <a:pPr marL="342900" indent="-342900">
              <a:buFont typeface="Arial" panose="020B0604020202020204" pitchFamily="34" charset="0"/>
              <a:buChar char="•"/>
            </a:pPr>
            <a:r>
              <a:rPr lang="en-US" sz="2400" dirty="0"/>
              <a:t>Both sides agreed that neither baby died of SIDS</a:t>
            </a:r>
          </a:p>
          <a:p>
            <a:pPr marL="342900" indent="-342900">
              <a:buFont typeface="Arial" panose="020B0604020202020204" pitchFamily="34" charset="0"/>
              <a:buChar char="•"/>
            </a:pPr>
            <a:r>
              <a:rPr lang="en-US" sz="2400" dirty="0"/>
              <a:t>Sir Roy Meadow, a pediatrician testified as to the probability of observing two deaths by SIDS in the same household</a:t>
            </a:r>
          </a:p>
          <a:p>
            <a:pPr lvl="1"/>
            <a:endParaRPr lang="en-US" sz="2400" dirty="0"/>
          </a:p>
        </p:txBody>
      </p:sp>
      <p:sp>
        <p:nvSpPr>
          <p:cNvPr id="5" name="Slide Number Placeholder 4">
            <a:extLst>
              <a:ext uri="{FF2B5EF4-FFF2-40B4-BE49-F238E27FC236}">
                <a16:creationId xmlns:a16="http://schemas.microsoft.com/office/drawing/2014/main" id="{8410EA52-6705-2540-BF61-EAC6FAA90266}"/>
              </a:ext>
            </a:extLst>
          </p:cNvPr>
          <p:cNvSpPr>
            <a:spLocks noGrp="1"/>
          </p:cNvSpPr>
          <p:nvPr>
            <p:ph type="sldNum" sz="quarter" idx="7"/>
          </p:nvPr>
        </p:nvSpPr>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07675AE-120D-1840-B641-F3F4D0EB8DA7}"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9089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 gross miscarriage of justice….</a:t>
            </a:r>
          </a:p>
        </p:txBody>
      </p:sp>
      <p:sp>
        <p:nvSpPr>
          <p:cNvPr id="3" name="Content Placeholder 2"/>
          <p:cNvSpPr>
            <a:spLocks noGrp="1"/>
          </p:cNvSpPr>
          <p:nvPr>
            <p:ph type="body" idx="1"/>
          </p:nvPr>
        </p:nvSpPr>
        <p:spPr/>
        <p:txBody>
          <a:bodyPr>
            <a:noAutofit/>
          </a:bodyPr>
          <a:lstStyle/>
          <a:p>
            <a:r>
              <a:rPr lang="en-US" sz="2400" i="1" dirty="0"/>
              <a:t>“… it’s the chance of backing that long odds outsider at the Grand National, you know; let’s say it’s a 80 to 1 chance, you back the winner last year, then the next year there’s another horse at 80 to 1 and it is still 80 to 1 and you back it again and it wins. Now here we’re in a situation that, you know, to get to these odds of 73 million you’ve got to back that 1 in 80 chance four years running, so yes, you might be very, very lucky because each time it’s just been a 1 in 80 chance and you know, you’ve happened to have won it, but the chance of it happening four years running we all know is extraordinarily unlikely. So it’s the same with these deaths. You have to say two unlikely events have happened and together it’s very, very, very unlikely.”</a:t>
            </a:r>
          </a:p>
          <a:p>
            <a:endParaRPr lang="en-US" sz="2400" i="1" dirty="0"/>
          </a:p>
          <a:p>
            <a:r>
              <a:rPr lang="en-US" sz="2400" i="1" dirty="0"/>
              <a:t>Comment on the expert’s testimony.</a:t>
            </a:r>
            <a:endParaRPr lang="en-US" sz="2400" dirty="0"/>
          </a:p>
        </p:txBody>
      </p:sp>
      <p:sp>
        <p:nvSpPr>
          <p:cNvPr id="5" name="Slide Number Placeholder 4">
            <a:extLst>
              <a:ext uri="{FF2B5EF4-FFF2-40B4-BE49-F238E27FC236}">
                <a16:creationId xmlns:a16="http://schemas.microsoft.com/office/drawing/2014/main" id="{0C070B8C-C45F-6643-847E-CFED00F04BC7}"/>
              </a:ext>
            </a:extLst>
          </p:cNvPr>
          <p:cNvSpPr>
            <a:spLocks noGrp="1"/>
          </p:cNvSpPr>
          <p:nvPr>
            <p:ph type="sldNum" sz="quarter" idx="7"/>
          </p:nvPr>
        </p:nvSpPr>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07675AE-120D-1840-B641-F3F4D0EB8DA7}"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449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E125-D590-8B09-124D-8470053D0AD5}"/>
              </a:ext>
            </a:extLst>
          </p:cNvPr>
          <p:cNvSpPr>
            <a:spLocks noGrp="1"/>
          </p:cNvSpPr>
          <p:nvPr>
            <p:ph type="title"/>
          </p:nvPr>
        </p:nvSpPr>
        <p:spPr/>
        <p:txBody>
          <a:bodyPr/>
          <a:lstStyle/>
          <a:p>
            <a:r>
              <a:rPr lang="en-US" dirty="0"/>
              <a:t>The Mistake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3151D9-0F20-82E1-0A99-976737F87FA8}"/>
                  </a:ext>
                </a:extLst>
              </p:cNvPr>
              <p:cNvSpPr>
                <a:spLocks noGrp="1"/>
              </p:cNvSpPr>
              <p:nvPr>
                <p:ph type="body" idx="1"/>
              </p:nvPr>
            </p:nvSpPr>
            <p:spPr>
              <a:xfrm>
                <a:off x="505350" y="1925980"/>
                <a:ext cx="11371591" cy="3731406"/>
              </a:xfrm>
            </p:spPr>
            <p:txBody>
              <a:bodyPr/>
              <a:lstStyle/>
              <a:p>
                <a:r>
                  <a:rPr lang="en-US" dirty="0"/>
                  <a:t>The doctor calculated the probability of one of the children’ dying from SIDS as being 1 in 8543, and that therefore the probability that </a:t>
                </a:r>
                <a:r>
                  <a:rPr lang="en-US" i="1" dirty="0"/>
                  <a:t>both </a:t>
                </a:r>
                <a:r>
                  <a:rPr lang="en-US" dirty="0"/>
                  <a:t>would die as</a:t>
                </a:r>
              </a:p>
              <a:p>
                <a:endParaRPr lang="en-US" dirty="0"/>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8543</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73,000,000</m:t>
                          </m:r>
                        </m:den>
                      </m:f>
                    </m:oMath>
                  </m:oMathPara>
                </a14:m>
                <a:endParaRPr lang="en-US" dirty="0"/>
              </a:p>
              <a:p>
                <a:endParaRPr lang="en-US" dirty="0"/>
              </a:p>
              <a:p>
                <a:r>
                  <a:rPr lang="en-US" dirty="0"/>
                  <a:t>This meant that the probability of guilt was</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73,000,000</m:t>
                          </m:r>
                        </m:den>
                      </m:f>
                      <m:r>
                        <a:rPr lang="en-US" b="0" i="1" smtClean="0">
                          <a:latin typeface="Cambria Math" panose="02040503050406030204" pitchFamily="18" charset="0"/>
                        </a:rPr>
                        <m:t>~.9999999</m:t>
                      </m:r>
                    </m:oMath>
                  </m:oMathPara>
                </a14:m>
                <a:endParaRPr lang="en-US" dirty="0"/>
              </a:p>
            </p:txBody>
          </p:sp>
        </mc:Choice>
        <mc:Fallback xmlns="">
          <p:sp>
            <p:nvSpPr>
              <p:cNvPr id="3" name="Text Placeholder 2">
                <a:extLst>
                  <a:ext uri="{FF2B5EF4-FFF2-40B4-BE49-F238E27FC236}">
                    <a16:creationId xmlns:a16="http://schemas.microsoft.com/office/drawing/2014/main" id="{313151D9-0F20-82E1-0A99-976737F87FA8}"/>
                  </a:ext>
                </a:extLst>
              </p:cNvPr>
              <p:cNvSpPr>
                <a:spLocks noGrp="1" noRot="1" noChangeAspect="1" noMove="1" noResize="1" noEditPoints="1" noAdjustHandles="1" noChangeArrowheads="1" noChangeShapeType="1" noTextEdit="1"/>
              </p:cNvSpPr>
              <p:nvPr>
                <p:ph type="body" idx="1"/>
              </p:nvPr>
            </p:nvSpPr>
            <p:spPr>
              <a:xfrm>
                <a:off x="505350" y="1925980"/>
                <a:ext cx="11371591" cy="3731406"/>
              </a:xfrm>
              <a:blipFill>
                <a:blip r:embed="rId2"/>
                <a:stretch>
                  <a:fillRect l="-1609" t="-2451" r="-483"/>
                </a:stretch>
              </a:blipFill>
            </p:spPr>
            <p:txBody>
              <a:bodyPr/>
              <a:lstStyle/>
              <a:p>
                <a:r>
                  <a:rPr lang="en-US">
                    <a:noFill/>
                  </a:rPr>
                  <a:t> </a:t>
                </a:r>
              </a:p>
            </p:txBody>
          </p:sp>
        </mc:Fallback>
      </mc:AlternateContent>
    </p:spTree>
    <p:extLst>
      <p:ext uri="{BB962C8B-B14F-4D97-AF65-F5344CB8AC3E}">
        <p14:creationId xmlns:p14="http://schemas.microsoft.com/office/powerpoint/2010/main" val="284845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DA8E-CC5B-2572-4C2F-5DB239BBDD6A}"/>
              </a:ext>
            </a:extLst>
          </p:cNvPr>
          <p:cNvSpPr>
            <a:spLocks noGrp="1"/>
          </p:cNvSpPr>
          <p:nvPr>
            <p:ph type="title"/>
          </p:nvPr>
        </p:nvSpPr>
        <p:spPr/>
        <p:txBody>
          <a:bodyPr/>
          <a:lstStyle/>
          <a:p>
            <a:r>
              <a:rPr lang="en-US" dirty="0"/>
              <a:t>The Response</a:t>
            </a:r>
          </a:p>
        </p:txBody>
      </p:sp>
      <p:sp>
        <p:nvSpPr>
          <p:cNvPr id="3" name="Text Placeholder 2">
            <a:extLst>
              <a:ext uri="{FF2B5EF4-FFF2-40B4-BE49-F238E27FC236}">
                <a16:creationId xmlns:a16="http://schemas.microsoft.com/office/drawing/2014/main" id="{351A42F6-128E-8712-03A7-CEB25758D39F}"/>
              </a:ext>
            </a:extLst>
          </p:cNvPr>
          <p:cNvSpPr>
            <a:spLocks noGrp="1"/>
          </p:cNvSpPr>
          <p:nvPr>
            <p:ph type="body" idx="1"/>
          </p:nvPr>
        </p:nvSpPr>
        <p:spPr>
          <a:xfrm>
            <a:off x="505350" y="1925980"/>
            <a:ext cx="11371591" cy="2585323"/>
          </a:xfrm>
        </p:spPr>
        <p:txBody>
          <a:bodyPr/>
          <a:lstStyle/>
          <a:p>
            <a:r>
              <a:rPr lang="en-US" sz="2400" dirty="0"/>
              <a:t>The calculation leading to 1 in 73 million is invalid. It would only be valid if SIDS cases arose independently within families, an assumption that would need to be justified empirically. Not only was no such empirical justification provided in the case, but there are very strong reasons for supposing that the assumption is false. There may well be unknown genetic or environmental factors that predispose families to SIDS, so that a second case within the family becomes much more likely than would be a case in another, apparently similar, family.</a:t>
            </a:r>
          </a:p>
        </p:txBody>
      </p:sp>
      <p:sp>
        <p:nvSpPr>
          <p:cNvPr id="4" name="TextBox 3">
            <a:extLst>
              <a:ext uri="{FF2B5EF4-FFF2-40B4-BE49-F238E27FC236}">
                <a16:creationId xmlns:a16="http://schemas.microsoft.com/office/drawing/2014/main" id="{279545A6-25F4-60AF-955F-DB2B6A9C3CCF}"/>
              </a:ext>
            </a:extLst>
          </p:cNvPr>
          <p:cNvSpPr txBox="1"/>
          <p:nvPr/>
        </p:nvSpPr>
        <p:spPr>
          <a:xfrm>
            <a:off x="505350" y="5074698"/>
            <a:ext cx="10863943" cy="1200329"/>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Also, IF a child is murdered the likelihood that a parent did it is quite high. However, the likelihood of a child being killed by a parent is thankfully very small…</a:t>
            </a:r>
          </a:p>
        </p:txBody>
      </p:sp>
    </p:spTree>
    <p:extLst>
      <p:ext uri="{BB962C8B-B14F-4D97-AF65-F5344CB8AC3E}">
        <p14:creationId xmlns:p14="http://schemas.microsoft.com/office/powerpoint/2010/main" val="3731187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3700" kern="1200">
                <a:solidFill>
                  <a:schemeClr val="tx1"/>
                </a:solidFill>
                <a:latin typeface="+mj-lt"/>
                <a:ea typeface="+mj-ea"/>
                <a:cs typeface="+mj-cs"/>
              </a:rPr>
              <a:t>“A Spectacular Miscarriage of Justice”: The Sudden Infant Death Study at Trial</a:t>
            </a:r>
          </a:p>
        </p:txBody>
      </p:sp>
      <p:sp>
        <p:nvSpPr>
          <p:cNvPr id="4" name="Slide Number Placeholder 3">
            <a:extLst>
              <a:ext uri="{FF2B5EF4-FFF2-40B4-BE49-F238E27FC236}">
                <a16:creationId xmlns:a16="http://schemas.microsoft.com/office/drawing/2014/main" id="{DBC155B6-2B3B-9547-8C7D-7F4193DA2796}"/>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07675AE-120D-1840-B641-F3F4D0EB8DA7}"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519962162"/>
              </p:ext>
            </p:extLst>
          </p:nvPr>
        </p:nvGraphicFramePr>
        <p:xfrm>
          <a:off x="4675239" y="493776"/>
          <a:ext cx="7035733" cy="5635832"/>
        </p:xfrm>
        <a:graphic>
          <a:graphicData uri="http://schemas.openxmlformats.org/drawingml/2006/table">
            <a:tbl>
              <a:tblPr firstRow="1" bandRow="1">
                <a:solidFill>
                  <a:srgbClr val="F7F7F7"/>
                </a:solidFill>
                <a:tableStyleId>{5940675A-B579-460E-94D1-54222C63F5DA}</a:tableStyleId>
              </a:tblPr>
              <a:tblGrid>
                <a:gridCol w="4603715">
                  <a:extLst>
                    <a:ext uri="{9D8B030D-6E8A-4147-A177-3AD203B41FA5}">
                      <a16:colId xmlns:a16="http://schemas.microsoft.com/office/drawing/2014/main" val="2169471103"/>
                    </a:ext>
                  </a:extLst>
                </a:gridCol>
                <a:gridCol w="2432018">
                  <a:extLst>
                    <a:ext uri="{9D8B030D-6E8A-4147-A177-3AD203B41FA5}">
                      <a16:colId xmlns:a16="http://schemas.microsoft.com/office/drawing/2014/main" val="2348964124"/>
                    </a:ext>
                  </a:extLst>
                </a:gridCol>
              </a:tblGrid>
              <a:tr h="0">
                <a:tc>
                  <a:txBody>
                    <a:bodyPr/>
                    <a:lstStyle/>
                    <a:p>
                      <a:pPr algn="l"/>
                      <a:endParaRPr lang="en-US" sz="1200" b="1" cap="all" spc="60" dirty="0">
                        <a:solidFill>
                          <a:schemeClr val="tx1"/>
                        </a:solidFill>
                        <a:effectLst/>
                      </a:endParaRPr>
                    </a:p>
                  </a:txBody>
                  <a:tcPr marL="136277" marR="136277" marT="136277" marB="136277" anchor="ctr">
                    <a:lnL w="12700" cmpd="sng">
                      <a:noFill/>
                    </a:lnL>
                    <a:lnR w="12700" cmpd="sng">
                      <a:noFill/>
                    </a:lnR>
                    <a:lnT w="12700" cmpd="sng">
                      <a:noFill/>
                    </a:lnT>
                    <a:lnB w="38100" cmpd="sng">
                      <a:noFill/>
                    </a:lnB>
                    <a:noFill/>
                  </a:tcPr>
                </a:tc>
                <a:tc rowSpan="2">
                  <a:txBody>
                    <a:bodyPr/>
                    <a:lstStyle/>
                    <a:p>
                      <a:pPr algn="l"/>
                      <a:r>
                        <a:rPr lang="en-US" sz="1400" b="1" cap="all" spc="60" dirty="0">
                          <a:solidFill>
                            <a:schemeClr val="tx1"/>
                          </a:solidFill>
                          <a:effectLst/>
                        </a:rPr>
                        <a:t>SIDS incidence in this group*</a:t>
                      </a:r>
                    </a:p>
                  </a:txBody>
                  <a:tcPr marL="136277" marR="136277" marT="136277" marB="136277" anchor="b">
                    <a:lnL w="12700" cmpd="sng">
                      <a:noFill/>
                    </a:lnL>
                    <a:lnR w="12700" cmpd="sng">
                      <a:noFill/>
                    </a:lnR>
                    <a:lnT w="12700" cmpd="sng">
                      <a:noFill/>
                    </a:lnT>
                    <a:lnB w="12700" cmpd="sng">
                      <a:noFill/>
                      <a:prstDash val="solid"/>
                    </a:lnB>
                    <a:noFill/>
                  </a:tcPr>
                </a:tc>
                <a:extLst>
                  <a:ext uri="{0D108BD9-81ED-4DB2-BD59-A6C34878D82A}">
                    <a16:rowId xmlns:a16="http://schemas.microsoft.com/office/drawing/2014/main" val="641782057"/>
                  </a:ext>
                </a:extLst>
              </a:tr>
              <a:tr h="565327">
                <a:tc>
                  <a:txBody>
                    <a:bodyPr/>
                    <a:lstStyle/>
                    <a:p>
                      <a:pPr algn="l"/>
                      <a:r>
                        <a:rPr lang="en-US" sz="1800" b="1" cap="none" spc="0" dirty="0">
                          <a:solidFill>
                            <a:schemeClr val="tx1"/>
                          </a:solidFill>
                          <a:effectLst/>
                        </a:rPr>
                        <a:t>Rate for groups with different factors</a:t>
                      </a:r>
                    </a:p>
                  </a:txBody>
                  <a:tcPr marL="85173" marR="85173" marT="37855" marB="90852" anchor="ctr">
                    <a:lnL w="12700" cmpd="sng">
                      <a:noFill/>
                      <a:prstDash val="solid"/>
                    </a:lnL>
                    <a:lnR w="12700" cmpd="sng">
                      <a:noFill/>
                      <a:prstDash val="solid"/>
                    </a:lnR>
                    <a:lnT w="38100" cmpd="sng">
                      <a:noFill/>
                    </a:lnT>
                    <a:lnB w="12700" cmpd="sng">
                      <a:noFill/>
                      <a:prstDash val="solid"/>
                    </a:lnB>
                    <a:solidFill>
                      <a:srgbClr val="F7F7F7"/>
                    </a:solidFill>
                  </a:tcPr>
                </a:tc>
                <a:tc vMerge="1">
                  <a:txBody>
                    <a:bodyPr/>
                    <a:lstStyle/>
                    <a:p>
                      <a:pPr algn="l"/>
                      <a:endParaRPr lang="en-US" sz="1600" cap="none" spc="0" dirty="0">
                        <a:solidFill>
                          <a:schemeClr val="tx1"/>
                        </a:solidFill>
                        <a:effectLst/>
                      </a:endParaRPr>
                    </a:p>
                  </a:txBody>
                  <a:tcPr marL="85173" marR="85173" marT="37855" marB="90852" anchor="ctr">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70793755"/>
                  </a:ext>
                </a:extLst>
              </a:tr>
              <a:tr h="1237831">
                <a:tc>
                  <a:txBody>
                    <a:bodyPr/>
                    <a:lstStyle/>
                    <a:p>
                      <a:pPr algn="l"/>
                      <a:r>
                        <a:rPr lang="en-US" sz="1800" i="1" cap="none" spc="0">
                          <a:solidFill>
                            <a:schemeClr val="tx1"/>
                          </a:solidFill>
                          <a:effectLst/>
                        </a:rPr>
                        <a:t>Anybody smokes in the household (SIDS more likely)</a:t>
                      </a:r>
                      <a:endParaRPr lang="en-US" sz="1800" cap="none" spc="0">
                        <a:solidFill>
                          <a:schemeClr val="tx1"/>
                        </a:solidFill>
                        <a:effectLst/>
                      </a:endParaRPr>
                    </a:p>
                    <a:p>
                      <a:pPr algn="l"/>
                      <a:r>
                        <a:rPr lang="en-US" sz="1800" i="1" cap="none" spc="0">
                          <a:solidFill>
                            <a:schemeClr val="tx1"/>
                          </a:solidFill>
                          <a:effectLst/>
                        </a:rPr>
                        <a:t>Nobody smokes in the household</a:t>
                      </a:r>
                      <a:endParaRPr lang="en-US" sz="1800" cap="none" spc="0">
                        <a:solidFill>
                          <a:schemeClr val="tx1"/>
                        </a:solidFill>
                        <a:effectLst/>
                      </a:endParaRP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800" cap="none" spc="0">
                          <a:solidFill>
                            <a:schemeClr val="tx1"/>
                          </a:solidFill>
                          <a:effectLst/>
                        </a:rPr>
                        <a:t>in 737</a:t>
                      </a:r>
                    </a:p>
                    <a:p>
                      <a:pPr algn="l"/>
                      <a:r>
                        <a:rPr lang="en-US" sz="1800" cap="none" spc="0">
                          <a:solidFill>
                            <a:schemeClr val="tx1"/>
                          </a:solidFill>
                          <a:effectLst/>
                        </a:rPr>
                        <a:t>in 5041</a:t>
                      </a: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119258014"/>
                  </a:ext>
                </a:extLst>
              </a:tr>
              <a:tr h="901578">
                <a:tc>
                  <a:txBody>
                    <a:bodyPr/>
                    <a:lstStyle/>
                    <a:p>
                      <a:pPr algn="l"/>
                      <a:r>
                        <a:rPr lang="en-US" sz="1800" i="1" cap="none" spc="0">
                          <a:solidFill>
                            <a:schemeClr val="tx1"/>
                          </a:solidFill>
                          <a:effectLst/>
                        </a:rPr>
                        <a:t>No waged income in the household</a:t>
                      </a:r>
                      <a:endParaRPr lang="en-US" sz="1800" cap="none" spc="0">
                        <a:solidFill>
                          <a:schemeClr val="tx1"/>
                        </a:solidFill>
                        <a:effectLst/>
                      </a:endParaRPr>
                    </a:p>
                    <a:p>
                      <a:pPr algn="l"/>
                      <a:r>
                        <a:rPr lang="en-US" sz="1800" i="1" cap="none" spc="0">
                          <a:solidFill>
                            <a:schemeClr val="tx1"/>
                          </a:solidFill>
                          <a:effectLst/>
                        </a:rPr>
                        <a:t>At least one waged income in the household</a:t>
                      </a:r>
                      <a:endParaRPr lang="en-US" sz="1800" cap="none" spc="0">
                        <a:solidFill>
                          <a:schemeClr val="tx1"/>
                        </a:solidFill>
                        <a:effectLst/>
                      </a:endParaRP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algn="l"/>
                      <a:r>
                        <a:rPr lang="en-US" sz="1800" cap="none" spc="0">
                          <a:solidFill>
                            <a:schemeClr val="tx1"/>
                          </a:solidFill>
                          <a:effectLst/>
                        </a:rPr>
                        <a:t>in 486</a:t>
                      </a:r>
                    </a:p>
                    <a:p>
                      <a:pPr algn="l"/>
                      <a:r>
                        <a:rPr lang="en-US" sz="1800" cap="none" spc="0">
                          <a:solidFill>
                            <a:schemeClr val="tx1"/>
                          </a:solidFill>
                          <a:effectLst/>
                        </a:rPr>
                        <a:t>in 2088</a:t>
                      </a: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499645159"/>
                  </a:ext>
                </a:extLst>
              </a:tr>
              <a:tr h="901578">
                <a:tc>
                  <a:txBody>
                    <a:bodyPr/>
                    <a:lstStyle/>
                    <a:p>
                      <a:pPr algn="l"/>
                      <a:r>
                        <a:rPr lang="en-US" sz="1800" i="1" cap="none" spc="0" dirty="0">
                          <a:solidFill>
                            <a:schemeClr val="tx1"/>
                          </a:solidFill>
                          <a:effectLst/>
                        </a:rPr>
                        <a:t>Mother &lt;27 years and parity</a:t>
                      </a:r>
                      <a:endParaRPr lang="en-US" sz="1800" cap="none" spc="0" dirty="0">
                        <a:solidFill>
                          <a:schemeClr val="tx1"/>
                        </a:solidFill>
                        <a:effectLst/>
                      </a:endParaRPr>
                    </a:p>
                    <a:p>
                      <a:pPr algn="l"/>
                      <a:r>
                        <a:rPr lang="en-US" sz="1800" i="1" cap="none" spc="0" dirty="0">
                          <a:solidFill>
                            <a:schemeClr val="tx1"/>
                          </a:solidFill>
                          <a:effectLst/>
                        </a:rPr>
                        <a:t>Mother &gt; 26 years and parity</a:t>
                      </a:r>
                      <a:endParaRPr lang="en-US" sz="1800" cap="none" spc="0" dirty="0">
                        <a:solidFill>
                          <a:schemeClr val="tx1"/>
                        </a:solidFill>
                        <a:effectLst/>
                      </a:endParaRP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algn="l"/>
                      <a:r>
                        <a:rPr lang="en-US" sz="1800" cap="none" spc="0">
                          <a:solidFill>
                            <a:schemeClr val="tx1"/>
                          </a:solidFill>
                          <a:effectLst/>
                        </a:rPr>
                        <a:t>in 567</a:t>
                      </a:r>
                    </a:p>
                    <a:p>
                      <a:pPr algn="l"/>
                      <a:r>
                        <a:rPr lang="en-US" sz="1800" cap="none" spc="0">
                          <a:solidFill>
                            <a:schemeClr val="tx1"/>
                          </a:solidFill>
                          <a:effectLst/>
                        </a:rPr>
                        <a:t>in 1882</a:t>
                      </a:r>
                    </a:p>
                  </a:txBody>
                  <a:tcPr marL="85173" marR="85173" marT="37855" marB="90852"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608899967"/>
                  </a:ext>
                </a:extLst>
              </a:tr>
              <a:tr h="1574084">
                <a:tc>
                  <a:txBody>
                    <a:bodyPr/>
                    <a:lstStyle/>
                    <a:p>
                      <a:pPr algn="l"/>
                      <a:r>
                        <a:rPr lang="en-US" sz="1800" cap="none" spc="0">
                          <a:solidFill>
                            <a:schemeClr val="tx1"/>
                          </a:solidFill>
                          <a:effectLst/>
                        </a:rPr>
                        <a:t>None of these factors</a:t>
                      </a:r>
                    </a:p>
                    <a:p>
                      <a:pPr algn="l"/>
                      <a:r>
                        <a:rPr lang="en-US" sz="1800" cap="none" spc="0">
                          <a:solidFill>
                            <a:schemeClr val="tx1"/>
                          </a:solidFill>
                          <a:effectLst/>
                        </a:rPr>
                        <a:t>One of these factors</a:t>
                      </a:r>
                    </a:p>
                    <a:p>
                      <a:pPr algn="l"/>
                      <a:r>
                        <a:rPr lang="en-US" sz="1800" cap="none" spc="0">
                          <a:solidFill>
                            <a:schemeClr val="tx1"/>
                          </a:solidFill>
                          <a:effectLst/>
                        </a:rPr>
                        <a:t>Two of these factors</a:t>
                      </a:r>
                    </a:p>
                    <a:p>
                      <a:pPr algn="l"/>
                      <a:r>
                        <a:rPr lang="en-US" sz="1800" cap="none" spc="0">
                          <a:solidFill>
                            <a:schemeClr val="tx1"/>
                          </a:solidFill>
                          <a:effectLst/>
                        </a:rPr>
                        <a:t>All three of these factors</a:t>
                      </a:r>
                    </a:p>
                  </a:txBody>
                  <a:tcPr marL="85173" marR="85173" marT="37855" marB="90852"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algn="l"/>
                      <a:r>
                        <a:rPr lang="en-US" sz="1800" cap="none" spc="0" dirty="0">
                          <a:solidFill>
                            <a:schemeClr val="tx1"/>
                          </a:solidFill>
                          <a:effectLst/>
                        </a:rPr>
                        <a:t>in 8543</a:t>
                      </a:r>
                    </a:p>
                    <a:p>
                      <a:pPr algn="l"/>
                      <a:r>
                        <a:rPr lang="en-US" sz="1800" cap="none" spc="0" dirty="0">
                          <a:solidFill>
                            <a:schemeClr val="tx1"/>
                          </a:solidFill>
                          <a:effectLst/>
                        </a:rPr>
                        <a:t>in 1616</a:t>
                      </a:r>
                    </a:p>
                    <a:p>
                      <a:pPr algn="l"/>
                      <a:r>
                        <a:rPr lang="en-US" sz="1800" cap="none" spc="0" dirty="0">
                          <a:solidFill>
                            <a:schemeClr val="tx1"/>
                          </a:solidFill>
                          <a:effectLst/>
                        </a:rPr>
                        <a:t>in 596</a:t>
                      </a:r>
                    </a:p>
                    <a:p>
                      <a:pPr algn="l"/>
                      <a:r>
                        <a:rPr lang="en-US" sz="1800" cap="none" spc="0" dirty="0">
                          <a:solidFill>
                            <a:schemeClr val="tx1"/>
                          </a:solidFill>
                          <a:effectLst/>
                        </a:rPr>
                        <a:t>in 214</a:t>
                      </a:r>
                    </a:p>
                  </a:txBody>
                  <a:tcPr marL="85173" marR="85173" marT="37855" marB="90852"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3684816912"/>
                  </a:ext>
                </a:extLst>
              </a:tr>
            </a:tbl>
          </a:graphicData>
        </a:graphic>
      </p:graphicFrame>
    </p:spTree>
    <p:extLst>
      <p:ext uri="{BB962C8B-B14F-4D97-AF65-F5344CB8AC3E}">
        <p14:creationId xmlns:p14="http://schemas.microsoft.com/office/powerpoint/2010/main" val="4190282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5" y="128721"/>
            <a:ext cx="11555056" cy="552908"/>
          </a:xfrm>
        </p:spPr>
        <p:txBody>
          <a:bodyPr>
            <a:normAutofit fontScale="90000"/>
          </a:bodyPr>
          <a:lstStyle/>
          <a:p>
            <a:r>
              <a:rPr lang="en-US" sz="3700" i="1" dirty="0"/>
              <a:t>People v. Collins (1968) </a:t>
            </a:r>
            <a:r>
              <a:rPr lang="en-US" sz="3700" dirty="0"/>
              <a:t>– another miscarriage of justice</a:t>
            </a:r>
          </a:p>
        </p:txBody>
      </p:sp>
      <p:sp>
        <p:nvSpPr>
          <p:cNvPr id="3" name="Content Placeholder 2"/>
          <p:cNvSpPr>
            <a:spLocks noGrp="1"/>
          </p:cNvSpPr>
          <p:nvPr>
            <p:ph type="body" idx="1"/>
          </p:nvPr>
        </p:nvSpPr>
        <p:spPr/>
        <p:txBody>
          <a:bodyPr>
            <a:noAutofit/>
          </a:bodyPr>
          <a:lstStyle/>
          <a:p>
            <a:r>
              <a:rPr lang="en-US" sz="2400" dirty="0"/>
              <a:t>Juanita Brooks was robbed in an alley and her purse was stolen. A witness testified at trial that she saw a blonde woman run out of the alley and enter a partly yellow car driven by a Black male with a mustache and beard. After testimony from a local math professor about the multiplication rule in probability (i.e., the independence rule), the jury was told to consider the probability that the suspects, who fit the description of the witnesses, were not the culprits. The following probabilities were offered to the jury:</a:t>
            </a:r>
          </a:p>
        </p:txBody>
      </p:sp>
      <p:sp>
        <p:nvSpPr>
          <p:cNvPr id="5" name="Slide Number Placeholder 4">
            <a:extLst>
              <a:ext uri="{FF2B5EF4-FFF2-40B4-BE49-F238E27FC236}">
                <a16:creationId xmlns:a16="http://schemas.microsoft.com/office/drawing/2014/main" id="{A25FEF1B-25B9-584B-AC0C-8BFD427390E3}"/>
              </a:ext>
            </a:extLst>
          </p:cNvPr>
          <p:cNvSpPr>
            <a:spLocks noGrp="1"/>
          </p:cNvSpPr>
          <p:nvPr>
            <p:ph type="sldNum" sz="quarter" idx="7"/>
          </p:nvPr>
        </p:nvSpPr>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07675AE-120D-1840-B641-F3F4D0EB8DA7}"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012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ln/>
          <a:extLst>
            <a:ext uri="{91240B29-F687-4f45-9708-019B960494DF}">
              <a14:hiddenLine xmlns:a14="http://schemas.microsoft.com/office/drawing/2010/main" xmlns="" w="9525">
                <a:solidFill>
                  <a:srgbClr val="000000"/>
                </a:solidFill>
                <a:round/>
                <a:headEnd/>
                <a:tailEnd/>
              </a14:hiddenLine>
            </a:ext>
          </a:extLst>
        </p:spPr>
        <p:txBody>
          <a:bodyPr vert="horz" lIns="0" tIns="0" rIns="0" bIns="0" rtlCol="0" anchor="ctr">
            <a:normAutofit fontScale="90000"/>
          </a:bodyPr>
          <a:lstStyle/>
          <a:p>
            <a:pPr marL="215900" indent="-215900"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4000" b="1" dirty="0"/>
              <a:t>The Evidence</a:t>
            </a:r>
          </a:p>
        </p:txBody>
      </p:sp>
      <p:sp>
        <p:nvSpPr>
          <p:cNvPr id="364547" name="Rectangle 3"/>
          <p:cNvSpPr>
            <a:spLocks noGrp="1" noChangeArrowheads="1"/>
          </p:cNvSpPr>
          <p:nvPr>
            <p:ph type="body" idx="1"/>
          </p:nvPr>
        </p:nvSpPr>
        <p:spPr>
          <a:ln/>
          <a:extLst>
            <a:ext uri="{91240B29-F687-4f45-9708-019B960494DF}">
              <a14:hiddenLine xmlns:a14="http://schemas.microsoft.com/office/drawing/2010/main" xmlns="" w="9525">
                <a:solidFill>
                  <a:srgbClr val="000000"/>
                </a:solidFill>
                <a:round/>
                <a:headEnd/>
                <a:tailEnd/>
              </a14:hiddenLine>
            </a:ext>
          </a:extLst>
        </p:spPr>
        <p:txBody>
          <a:bodyPr vert="horz" lIns="0" tIns="0" rIns="0" bIns="0" rtlCol="0">
            <a:noAutofit/>
          </a:bodyPr>
          <a:lstStyle/>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Yellow car 1/10</a:t>
            </a:r>
          </a:p>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Man with moustache 1/4 </a:t>
            </a:r>
          </a:p>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Girl with ponytail 1/10</a:t>
            </a:r>
          </a:p>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Girl with blond hair 1/3</a:t>
            </a:r>
          </a:p>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Black man with beard 1/10</a:t>
            </a:r>
          </a:p>
          <a:p>
            <a:pPr marL="406400" indent="-287338"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Interracial couple in car 1/1000</a:t>
            </a:r>
          </a:p>
        </p:txBody>
      </p:sp>
      <p:sp>
        <p:nvSpPr>
          <p:cNvPr id="3" name="Slide Number Placeholder 2">
            <a:extLst>
              <a:ext uri="{FF2B5EF4-FFF2-40B4-BE49-F238E27FC236}">
                <a16:creationId xmlns:a16="http://schemas.microsoft.com/office/drawing/2014/main" id="{C4C2CB27-E230-8E45-BFFA-44596E8D501A}"/>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7675AE-120D-1840-B641-F3F4D0EB8DA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64548" name="Text Box 4"/>
          <p:cNvSpPr txBox="1">
            <a:spLocks noChangeArrowheads="1"/>
          </p:cNvSpPr>
          <p:nvPr/>
        </p:nvSpPr>
        <p:spPr bwMode="auto">
          <a:xfrm>
            <a:off x="457199" y="5755952"/>
            <a:ext cx="10828499" cy="82242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82945" tIns="41473" rIns="82945" bIns="41473">
            <a:spAutoFit/>
          </a:bodyPr>
          <a:lstStyle>
            <a:lvl1pPr defTabSz="828675">
              <a:defRPr sz="2400">
                <a:solidFill>
                  <a:schemeClr val="tx1"/>
                </a:solidFill>
                <a:latin typeface="Times New Roman" charset="0"/>
                <a:ea typeface="ＭＳ Ｐゴシック" charset="0"/>
              </a:defRPr>
            </a:lvl1pPr>
            <a:lvl2pPr marL="414338" defTabSz="828675">
              <a:defRPr sz="2400">
                <a:solidFill>
                  <a:schemeClr val="tx1"/>
                </a:solidFill>
                <a:latin typeface="Times New Roman" charset="0"/>
                <a:ea typeface="ＭＳ Ｐゴシック" charset="0"/>
              </a:defRPr>
            </a:lvl2pPr>
            <a:lvl3pPr marL="828675" defTabSz="828675">
              <a:defRPr sz="2400">
                <a:solidFill>
                  <a:schemeClr val="tx1"/>
                </a:solidFill>
                <a:latin typeface="Times New Roman" charset="0"/>
                <a:ea typeface="ＭＳ Ｐゴシック" charset="0"/>
              </a:defRPr>
            </a:lvl3pPr>
            <a:lvl4pPr marL="1244600" defTabSz="828675">
              <a:defRPr sz="2400">
                <a:solidFill>
                  <a:schemeClr val="tx1"/>
                </a:solidFill>
                <a:latin typeface="Times New Roman" charset="0"/>
                <a:ea typeface="ＭＳ Ｐゴシック" charset="0"/>
              </a:defRPr>
            </a:lvl4pPr>
            <a:lvl5pPr marL="1658938" defTabSz="828675">
              <a:defRPr sz="2400">
                <a:solidFill>
                  <a:schemeClr val="tx1"/>
                </a:solidFill>
                <a:latin typeface="Times New Roman" charset="0"/>
                <a:ea typeface="ＭＳ Ｐゴシック" charset="0"/>
              </a:defRPr>
            </a:lvl5pPr>
            <a:lvl6pPr marL="2116138" defTabSz="828675" fontAlgn="base">
              <a:spcBef>
                <a:spcPct val="0"/>
              </a:spcBef>
              <a:spcAft>
                <a:spcPct val="0"/>
              </a:spcAft>
              <a:defRPr sz="2400">
                <a:solidFill>
                  <a:schemeClr val="tx1"/>
                </a:solidFill>
                <a:latin typeface="Times New Roman" charset="0"/>
                <a:ea typeface="ＭＳ Ｐゴシック" charset="0"/>
              </a:defRPr>
            </a:lvl6pPr>
            <a:lvl7pPr marL="2573338" defTabSz="828675" fontAlgn="base">
              <a:spcBef>
                <a:spcPct val="0"/>
              </a:spcBef>
              <a:spcAft>
                <a:spcPct val="0"/>
              </a:spcAft>
              <a:defRPr sz="2400">
                <a:solidFill>
                  <a:schemeClr val="tx1"/>
                </a:solidFill>
                <a:latin typeface="Times New Roman" charset="0"/>
                <a:ea typeface="ＭＳ Ｐゴシック" charset="0"/>
              </a:defRPr>
            </a:lvl7pPr>
            <a:lvl8pPr marL="3030538" defTabSz="828675" fontAlgn="base">
              <a:spcBef>
                <a:spcPct val="0"/>
              </a:spcBef>
              <a:spcAft>
                <a:spcPct val="0"/>
              </a:spcAft>
              <a:defRPr sz="2400">
                <a:solidFill>
                  <a:schemeClr val="tx1"/>
                </a:solidFill>
                <a:latin typeface="Times New Roman" charset="0"/>
                <a:ea typeface="ＭＳ Ｐゴシック" charset="0"/>
              </a:defRPr>
            </a:lvl8pPr>
            <a:lvl9pPr marL="3487738" defTabSz="828675" fontAlgn="base">
              <a:spcBef>
                <a:spcPct val="0"/>
              </a:spcBef>
              <a:spcAft>
                <a:spcPct val="0"/>
              </a:spcAft>
              <a:defRPr sz="2400">
                <a:solidFill>
                  <a:schemeClr val="tx1"/>
                </a:solidFill>
                <a:latin typeface="Times New Roman" charset="0"/>
                <a:ea typeface="ＭＳ Ｐゴシック" charset="0"/>
              </a:defRPr>
            </a:lvl9pPr>
          </a:lstStyle>
          <a:p>
            <a:pPr marL="0" marR="0" lvl="0" indent="0" algn="l" defTabSz="828675" rtl="0" eaLnBrk="1" fontAlgn="auto" latinLnBrk="0" hangingPunct="0">
              <a:lnSpc>
                <a:spcPct val="96000"/>
              </a:lnSpc>
              <a:spcBef>
                <a:spcPts val="0"/>
              </a:spcBef>
              <a:spcAft>
                <a:spcPts val="0"/>
              </a:spcAft>
              <a:buClr>
                <a:srgbClr val="000000"/>
              </a:buClr>
              <a:buSzPct val="45000"/>
              <a:buFont typeface="StarSymbol" charset="0"/>
              <a:buNone/>
              <a:tabLst/>
              <a:defRPr/>
            </a:pPr>
            <a:r>
              <a:rPr kumimoji="0" lang="en-US" sz="2500" b="0" i="0" u="none" strike="noStrike" kern="1200" cap="none" spc="0" normalizeH="0" baseline="0" noProof="0" dirty="0">
                <a:ln>
                  <a:noFill/>
                </a:ln>
                <a:solidFill>
                  <a:prstClr val="white"/>
                </a:solidFill>
                <a:effectLst/>
                <a:uLnTx/>
                <a:uFillTx/>
                <a:latin typeface="Trebuchet MS" panose="020B0603020202020204"/>
                <a:ea typeface="ＭＳ Ｐゴシック" charset="0"/>
                <a:cs typeface="+mn-cs"/>
              </a:rPr>
              <a:t>Prosecution: There was a 1 in 12 million chance that a couple other than these defendants committed this crime.</a:t>
            </a:r>
          </a:p>
        </p:txBody>
      </p:sp>
      <p:sp>
        <p:nvSpPr>
          <p:cNvPr id="2" name="TextBox 1">
            <a:extLst>
              <a:ext uri="{FF2B5EF4-FFF2-40B4-BE49-F238E27FC236}">
                <a16:creationId xmlns:a16="http://schemas.microsoft.com/office/drawing/2014/main" id="{97BA43AD-217C-B72A-E2BB-F58F01FF2A60}"/>
              </a:ext>
            </a:extLst>
          </p:cNvPr>
          <p:cNvSpPr txBox="1"/>
          <p:nvPr/>
        </p:nvSpPr>
        <p:spPr>
          <a:xfrm>
            <a:off x="505350" y="4463142"/>
            <a:ext cx="10428515" cy="830997"/>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The probability of guilt is about 1 because the probability of these things occurring is 1/12,000,000…</a:t>
            </a:r>
          </a:p>
        </p:txBody>
      </p:sp>
    </p:spTree>
    <p:extLst>
      <p:ext uri="{BB962C8B-B14F-4D97-AF65-F5344CB8AC3E}">
        <p14:creationId xmlns:p14="http://schemas.microsoft.com/office/powerpoint/2010/main" val="4091386904"/>
      </p:ext>
    </p:extLst>
  </p:cSld>
  <p:clrMapOvr>
    <a:masterClrMapping/>
  </p:clrMapOvr>
  <p:transition spd="slow"/>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ln/>
          <a:extLst>
            <a:ext uri="{91240B29-F687-4f45-9708-019B960494DF}">
              <a14:hiddenLine xmlns:a14="http://schemas.microsoft.com/office/drawing/2010/main" xmlns="" w="9525">
                <a:solidFill>
                  <a:srgbClr val="000000"/>
                </a:solidFill>
                <a:round/>
                <a:headEnd/>
                <a:tailEnd/>
              </a14:hiddenLine>
            </a:ext>
          </a:extLst>
        </p:spPr>
        <p:txBody>
          <a:bodyPr vert="horz" lIns="0" tIns="0" rIns="0" bIns="0" rtlCol="0" anchor="ctr">
            <a:normAutofit/>
          </a:bodyPr>
          <a:lstStyle/>
          <a:p>
            <a:pPr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b="1" dirty="0">
                <a:latin typeface="Bitstream Charter" charset="0"/>
              </a:rPr>
              <a:t>Challenges…</a:t>
            </a:r>
          </a:p>
        </p:txBody>
      </p:sp>
      <p:sp>
        <p:nvSpPr>
          <p:cNvPr id="370691" name="Rectangle 3"/>
          <p:cNvSpPr>
            <a:spLocks noGrp="1" noChangeArrowheads="1"/>
          </p:cNvSpPr>
          <p:nvPr>
            <p:ph type="body" idx="1"/>
          </p:nvPr>
        </p:nvSpPr>
        <p:spPr>
          <a:ln/>
          <a:extLst>
            <a:ext uri="{91240B29-F687-4f45-9708-019B960494DF}">
              <a14:hiddenLine xmlns:a14="http://schemas.microsoft.com/office/drawing/2010/main" xmlns="" w="9525">
                <a:solidFill>
                  <a:srgbClr val="000000"/>
                </a:solidFill>
                <a:round/>
                <a:headEnd/>
                <a:tailEnd/>
              </a14:hiddenLine>
            </a:ext>
          </a:extLst>
        </p:spPr>
        <p:txBody>
          <a:bodyPr vert="horz" lIns="0" tIns="0" rIns="0" bIns="0" rtlCol="0">
            <a:noAutofit/>
          </a:bodyPr>
          <a:lstStyle/>
          <a:p>
            <a:pPr marL="431800" indent="-323850"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Evidentiary Foundations?</a:t>
            </a:r>
          </a:p>
          <a:p>
            <a:pPr marL="431800" indent="-323850"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Independent Events?</a:t>
            </a:r>
          </a:p>
          <a:p>
            <a:pPr marL="431800" indent="-323850"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Reporting Bias? – is this what was really observed?</a:t>
            </a:r>
          </a:p>
          <a:p>
            <a:pPr marL="431800" indent="-323850" defTabSz="719138">
              <a:lnSpc>
                <a:spcPct val="101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dirty="0"/>
              <a:t>The 1 in 12 million figure does not relate to the probability of guilt</a:t>
            </a:r>
          </a:p>
        </p:txBody>
      </p:sp>
      <p:sp>
        <p:nvSpPr>
          <p:cNvPr id="3" name="Slide Number Placeholder 2">
            <a:extLst>
              <a:ext uri="{FF2B5EF4-FFF2-40B4-BE49-F238E27FC236}">
                <a16:creationId xmlns:a16="http://schemas.microsoft.com/office/drawing/2014/main" id="{F375F4F7-9BF0-F644-B73A-30C41796370E}"/>
              </a:ext>
            </a:extLst>
          </p:cNvPr>
          <p:cNvSpPr>
            <a:spLocks noGrp="1"/>
          </p:cNvSpPr>
          <p:nvPr>
            <p:ph type="sldNum" sz="quarter" idx="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7675AE-120D-1840-B641-F3F4D0EB8DA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17141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8676-4629-A7CC-BB72-6DB23C02DF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7205124-BC55-F802-20A1-02300F1C5547}"/>
              </a:ext>
            </a:extLst>
          </p:cNvPr>
          <p:cNvSpPr>
            <a:spLocks noGrp="1"/>
          </p:cNvSpPr>
          <p:nvPr>
            <p:ph type="body" idx="1"/>
          </p:nvPr>
        </p:nvSpPr>
        <p:spPr>
          <a:xfrm>
            <a:off x="505350" y="1925980"/>
            <a:ext cx="11371591" cy="2146742"/>
          </a:xfrm>
        </p:spPr>
        <p:txBody>
          <a:bodyPr/>
          <a:lstStyle/>
          <a:p>
            <a:r>
              <a:rPr lang="en-US" dirty="0"/>
              <a:t>So far, we have discussed the probability of single events</a:t>
            </a:r>
          </a:p>
          <a:p>
            <a:r>
              <a:rPr lang="en-US" dirty="0"/>
              <a:t>In research, however, the data we collect consists of many events (for each subject, does he/she contract polio?)</a:t>
            </a:r>
          </a:p>
          <a:p>
            <a:r>
              <a:rPr lang="en-US" dirty="0"/>
              <a:t>We then summarize those events with a number (out of the 200,000 people who got the vaccine, how many contracted polio?)</a:t>
            </a:r>
          </a:p>
          <a:p>
            <a:r>
              <a:rPr lang="en-US" dirty="0"/>
              <a:t>Such a number is an example of a random variable</a:t>
            </a:r>
          </a:p>
        </p:txBody>
      </p:sp>
    </p:spTree>
    <p:extLst>
      <p:ext uri="{BB962C8B-B14F-4D97-AF65-F5344CB8AC3E}">
        <p14:creationId xmlns:p14="http://schemas.microsoft.com/office/powerpoint/2010/main" val="1477176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3053-9CE7-4BA2-7DBF-312DBC30745E}"/>
              </a:ext>
            </a:extLst>
          </p:cNvPr>
          <p:cNvSpPr>
            <a:spLocks noGrp="1"/>
          </p:cNvSpPr>
          <p:nvPr>
            <p:ph type="title"/>
          </p:nvPr>
        </p:nvSpPr>
        <p:spPr/>
        <p:txBody>
          <a:bodyPr/>
          <a:lstStyle/>
          <a:p>
            <a:r>
              <a:rPr lang="en-US" dirty="0"/>
              <a:t>Distributions</a:t>
            </a:r>
          </a:p>
        </p:txBody>
      </p:sp>
      <p:sp>
        <p:nvSpPr>
          <p:cNvPr id="3" name="Text Placeholder 2">
            <a:extLst>
              <a:ext uri="{FF2B5EF4-FFF2-40B4-BE49-F238E27FC236}">
                <a16:creationId xmlns:a16="http://schemas.microsoft.com/office/drawing/2014/main" id="{A1B69B89-4F40-58D0-5F45-EE05F33092FC}"/>
              </a:ext>
            </a:extLst>
          </p:cNvPr>
          <p:cNvSpPr>
            <a:spLocks noGrp="1"/>
          </p:cNvSpPr>
          <p:nvPr>
            <p:ph type="body" idx="1"/>
          </p:nvPr>
        </p:nvSpPr>
        <p:spPr>
          <a:xfrm>
            <a:off x="335776" y="1027536"/>
            <a:ext cx="11371591" cy="2585323"/>
          </a:xfrm>
        </p:spPr>
        <p:txBody>
          <a:bodyPr/>
          <a:lstStyle/>
          <a:p>
            <a:r>
              <a:rPr lang="en-US" sz="2400" dirty="0"/>
              <a:t>In our sample, we observe a certain value of a random variable</a:t>
            </a:r>
          </a:p>
          <a:p>
            <a:r>
              <a:rPr lang="en-US" sz="2400" dirty="0"/>
              <a:t>In order to assess the variability of that value, we need to know the chances that our random variable could have taken on different values depending on the true values of the population parameters</a:t>
            </a:r>
          </a:p>
          <a:p>
            <a:pPr marL="342900" indent="-342900">
              <a:buFont typeface="Arial" panose="020B0604020202020204" pitchFamily="34" charset="0"/>
              <a:buChar char="•"/>
            </a:pPr>
            <a:r>
              <a:rPr lang="en-US" sz="2400" dirty="0"/>
              <a:t>This is called a distribution</a:t>
            </a:r>
          </a:p>
          <a:p>
            <a:pPr marL="342900" indent="-342900">
              <a:buFont typeface="Arial" panose="020B0604020202020204" pitchFamily="34" charset="0"/>
              <a:buChar char="•"/>
            </a:pPr>
            <a:r>
              <a:rPr lang="en-US" sz="2400" dirty="0"/>
              <a:t>A distribution describes the probability that a random variable will take on a specific value or fall within a specific range of values</a:t>
            </a:r>
          </a:p>
        </p:txBody>
      </p:sp>
      <p:graphicFrame>
        <p:nvGraphicFramePr>
          <p:cNvPr id="4" name="Table 4">
            <a:extLst>
              <a:ext uri="{FF2B5EF4-FFF2-40B4-BE49-F238E27FC236}">
                <a16:creationId xmlns:a16="http://schemas.microsoft.com/office/drawing/2014/main" id="{8EAB6209-24FE-7F7A-CE00-6B31BB7F0CB5}"/>
              </a:ext>
            </a:extLst>
          </p:cNvPr>
          <p:cNvGraphicFramePr>
            <a:graphicFrameLocks noGrp="1"/>
          </p:cNvGraphicFramePr>
          <p:nvPr>
            <p:extLst>
              <p:ext uri="{D42A27DB-BD31-4B8C-83A1-F6EECF244321}">
                <p14:modId xmlns:p14="http://schemas.microsoft.com/office/powerpoint/2010/main" val="3360721276"/>
              </p:ext>
            </p:extLst>
          </p:nvPr>
        </p:nvGraphicFramePr>
        <p:xfrm>
          <a:off x="581376" y="4001664"/>
          <a:ext cx="11270048" cy="1828800"/>
        </p:xfrm>
        <a:graphic>
          <a:graphicData uri="http://schemas.openxmlformats.org/drawingml/2006/table">
            <a:tbl>
              <a:tblPr firstRow="1" bandRow="1">
                <a:tableStyleId>{5C22544A-7EE6-4342-B048-85BDC9FD1C3A}</a:tableStyleId>
              </a:tblPr>
              <a:tblGrid>
                <a:gridCol w="6549192">
                  <a:extLst>
                    <a:ext uri="{9D8B030D-6E8A-4147-A177-3AD203B41FA5}">
                      <a16:colId xmlns:a16="http://schemas.microsoft.com/office/drawing/2014/main" val="3399282479"/>
                    </a:ext>
                  </a:extLst>
                </a:gridCol>
                <a:gridCol w="4720856">
                  <a:extLst>
                    <a:ext uri="{9D8B030D-6E8A-4147-A177-3AD203B41FA5}">
                      <a16:colId xmlns:a16="http://schemas.microsoft.com/office/drawing/2014/main" val="2728826859"/>
                    </a:ext>
                  </a:extLst>
                </a:gridCol>
              </a:tblGrid>
              <a:tr h="370840">
                <a:tc>
                  <a: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Random Variable</a:t>
                      </a:r>
                    </a:p>
                  </a:txBody>
                  <a:tcPr/>
                </a:tc>
                <a:tc>
                  <a: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Possible Outcomes</a:t>
                      </a:r>
                    </a:p>
                  </a:txBody>
                  <a:tcPr/>
                </a:tc>
                <a:extLst>
                  <a:ext uri="{0D108BD9-81ED-4DB2-BD59-A6C34878D82A}">
                    <a16:rowId xmlns:a16="http://schemas.microsoft.com/office/drawing/2014/main" val="1738225165"/>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 of women who will be sexually assaulted</a:t>
                      </a:r>
                    </a:p>
                  </a:txBody>
                  <a:tcPr/>
                </a:tc>
                <a:tc>
                  <a: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0,1,2,…</a:t>
                      </a:r>
                    </a:p>
                  </a:txBody>
                  <a:tcPr/>
                </a:tc>
                <a:extLst>
                  <a:ext uri="{0D108BD9-81ED-4DB2-BD59-A6C34878D82A}">
                    <a16:rowId xmlns:a16="http://schemas.microsoft.com/office/drawing/2014/main" val="3726998529"/>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 of veterans diagnosed with PTSD</a:t>
                      </a:r>
                    </a:p>
                  </a:txBody>
                  <a:tcPr/>
                </a:tc>
                <a:tc>
                  <a: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0,1,2,…</a:t>
                      </a:r>
                    </a:p>
                  </a:txBody>
                  <a:tcPr/>
                </a:tc>
                <a:extLst>
                  <a:ext uri="{0D108BD9-81ED-4DB2-BD59-A6C34878D82A}">
                    <a16:rowId xmlns:a16="http://schemas.microsoft.com/office/drawing/2014/main" val="2465469006"/>
                  </a:ext>
                </a:extLst>
              </a:tr>
              <a:tr h="370840">
                <a:tc>
                  <a:txBody>
                    <a:bodyPr/>
                    <a:lstStyle/>
                    <a:p>
                      <a:r>
                        <a:rPr lang="en-US" sz="2400" dirty="0">
                          <a:latin typeface="Tahoma" panose="020B0604030504040204" pitchFamily="34" charset="0"/>
                          <a:ea typeface="Tahoma" panose="020B0604030504040204" pitchFamily="34" charset="0"/>
                          <a:cs typeface="Tahoma" panose="020B0604030504040204" pitchFamily="34" charset="0"/>
                        </a:rPr>
                        <a:t># of ACEs</a:t>
                      </a:r>
                    </a:p>
                  </a:txBody>
                  <a:tcPr/>
                </a:tc>
                <a:tc>
                  <a:txBody>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0,1,2,…</a:t>
                      </a:r>
                    </a:p>
                  </a:txBody>
                  <a:tcPr/>
                </a:tc>
                <a:extLst>
                  <a:ext uri="{0D108BD9-81ED-4DB2-BD59-A6C34878D82A}">
                    <a16:rowId xmlns:a16="http://schemas.microsoft.com/office/drawing/2014/main" val="192658588"/>
                  </a:ext>
                </a:extLst>
              </a:tr>
            </a:tbl>
          </a:graphicData>
        </a:graphic>
      </p:graphicFrame>
    </p:spTree>
    <p:extLst>
      <p:ext uri="{BB962C8B-B14F-4D97-AF65-F5344CB8AC3E}">
        <p14:creationId xmlns:p14="http://schemas.microsoft.com/office/powerpoint/2010/main" val="179477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dirty="0"/>
              <a:t>Intro</a:t>
            </a:r>
            <a:r>
              <a:rPr spc="74" dirty="0"/>
              <a:t> </a:t>
            </a:r>
            <a:r>
              <a:rPr dirty="0"/>
              <a:t>to</a:t>
            </a:r>
            <a:r>
              <a:rPr spc="95" dirty="0"/>
              <a:t> </a:t>
            </a:r>
            <a:r>
              <a:rPr spc="-85" dirty="0"/>
              <a:t>probability</a:t>
            </a:r>
            <a:r>
              <a:rPr spc="85" dirty="0"/>
              <a:t> </a:t>
            </a:r>
            <a:r>
              <a:rPr spc="-106" dirty="0"/>
              <a:t>theory</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4</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508084" y="1476196"/>
            <a:ext cx="11455947" cy="4238495"/>
          </a:xfrm>
          <a:prstGeom prst="rect">
            <a:avLst/>
          </a:prstGeom>
        </p:spPr>
        <p:txBody>
          <a:bodyPr vert="horz" wrap="square" lIns="0" tIns="73814" rIns="0" bIns="0" rtlCol="0">
            <a:spAutoFit/>
          </a:bodyPr>
          <a:lstStyle/>
          <a:p>
            <a:pPr marL="371754" indent="-291230" defTabSz="1932584">
              <a:spcBef>
                <a:spcPts val="581"/>
              </a:spcBef>
              <a:buClr>
                <a:srgbClr val="0C264C"/>
              </a:buClr>
              <a:buFont typeface="Lucida Sans Unicode"/>
              <a:buChar char="•"/>
              <a:tabLst>
                <a:tab pos="371754" algn="l"/>
              </a:tabLst>
            </a:pPr>
            <a:r>
              <a:rPr sz="2325" kern="0" dirty="0">
                <a:solidFill>
                  <a:sysClr val="windowText" lastClr="000000"/>
                </a:solidFill>
                <a:latin typeface="Tahoma"/>
                <a:cs typeface="Tahoma"/>
              </a:rPr>
              <a:t>”There</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is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not</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single </a:t>
            </a:r>
            <a:r>
              <a:rPr sz="2325" kern="0" spc="-42" dirty="0">
                <a:solidFill>
                  <a:sysClr val="windowText" lastClr="000000"/>
                </a:solidFill>
                <a:latin typeface="Tahoma"/>
                <a:cs typeface="Tahoma"/>
              </a:rPr>
              <a:t>thing</a:t>
            </a:r>
            <a:r>
              <a:rPr sz="2325" kern="0" spc="-85" dirty="0">
                <a:solidFill>
                  <a:sysClr val="windowText" lastClr="000000"/>
                </a:solidFill>
                <a:latin typeface="Tahoma"/>
                <a:cs typeface="Tahoma"/>
              </a:rPr>
              <a:t> </a:t>
            </a:r>
            <a:r>
              <a:rPr sz="2325" kern="0" spc="-95" dirty="0">
                <a:solidFill>
                  <a:sysClr val="windowText" lastClr="000000"/>
                </a:solidFill>
                <a:latin typeface="Tahoma"/>
                <a:cs typeface="Tahoma"/>
              </a:rPr>
              <a:t>you</a:t>
            </a:r>
            <a:r>
              <a:rPr sz="2325" kern="0" spc="-85" dirty="0">
                <a:solidFill>
                  <a:sysClr val="windowText" lastClr="000000"/>
                </a:solidFill>
                <a:latin typeface="Tahoma"/>
                <a:cs typeface="Tahoma"/>
              </a:rPr>
              <a:t> </a:t>
            </a:r>
            <a:r>
              <a:rPr sz="2325" kern="0" spc="-42" dirty="0">
                <a:solidFill>
                  <a:sysClr val="windowText" lastClr="000000"/>
                </a:solidFill>
                <a:latin typeface="Tahoma"/>
                <a:cs typeface="Tahoma"/>
              </a:rPr>
              <a:t>can</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do</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137"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isn’t</a:t>
            </a:r>
            <a:r>
              <a:rPr sz="2325" kern="0" spc="-95" dirty="0">
                <a:solidFill>
                  <a:sysClr val="windowText" lastClr="000000"/>
                </a:solidFill>
                <a:latin typeface="Tahoma"/>
                <a:cs typeface="Tahoma"/>
              </a:rPr>
              <a:t> </a:t>
            </a:r>
            <a:r>
              <a:rPr sz="2325" kern="0" spc="-42" dirty="0">
                <a:solidFill>
                  <a:sysClr val="windowText" lastClr="000000"/>
                </a:solidFill>
                <a:latin typeface="Tahoma"/>
                <a:cs typeface="Tahoma"/>
              </a:rPr>
              <a:t>risky</a:t>
            </a:r>
            <a:r>
              <a:rPr sz="2325" kern="0" spc="-85" dirty="0">
                <a:solidFill>
                  <a:sysClr val="windowText" lastClr="000000"/>
                </a:solidFill>
                <a:latin typeface="Tahoma"/>
                <a:cs typeface="Tahoma"/>
              </a:rPr>
              <a:t> </a:t>
            </a:r>
            <a:r>
              <a:rPr sz="2325" kern="0" spc="-127" dirty="0">
                <a:solidFill>
                  <a:sysClr val="windowText" lastClr="000000"/>
                </a:solidFill>
                <a:latin typeface="Tahoma"/>
                <a:cs typeface="Tahoma"/>
              </a:rPr>
              <a:t>enough</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to</a:t>
            </a:r>
            <a:r>
              <a:rPr sz="2325" kern="0" spc="-95" dirty="0">
                <a:solidFill>
                  <a:sysClr val="windowText" lastClr="000000"/>
                </a:solidFill>
                <a:latin typeface="Tahoma"/>
                <a:cs typeface="Tahoma"/>
              </a:rPr>
              <a:t> </a:t>
            </a:r>
            <a:r>
              <a:rPr sz="2325" kern="0" spc="-42" dirty="0">
                <a:solidFill>
                  <a:sysClr val="windowText" lastClr="000000"/>
                </a:solidFill>
                <a:latin typeface="Tahoma"/>
                <a:cs typeface="Tahoma"/>
              </a:rPr>
              <a:t>be</a:t>
            </a:r>
            <a:r>
              <a:rPr sz="2325" kern="0" spc="-74" dirty="0">
                <a:solidFill>
                  <a:sysClr val="windowText" lastClr="000000"/>
                </a:solidFill>
                <a:latin typeface="Tahoma"/>
                <a:cs typeface="Tahoma"/>
              </a:rPr>
              <a:t> </a:t>
            </a:r>
            <a:r>
              <a:rPr sz="2325" kern="0" spc="-95" dirty="0">
                <a:solidFill>
                  <a:sysClr val="windowText" lastClr="000000"/>
                </a:solidFill>
                <a:latin typeface="Tahoma"/>
                <a:cs typeface="Tahoma"/>
              </a:rPr>
              <a:t>your</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last.”</a:t>
            </a:r>
            <a:endParaRPr sz="2325" kern="0">
              <a:solidFill>
                <a:sysClr val="windowText" lastClr="000000"/>
              </a:solidFill>
              <a:latin typeface="Tahoma"/>
              <a:cs typeface="Tahoma"/>
            </a:endParaRPr>
          </a:p>
          <a:p>
            <a:pPr marL="371754" indent="-291230" defTabSz="1932584">
              <a:spcBef>
                <a:spcPts val="370"/>
              </a:spcBef>
              <a:buClr>
                <a:srgbClr val="0C264C"/>
              </a:buClr>
              <a:buFont typeface="Lucida Sans Unicode"/>
              <a:buChar char="•"/>
              <a:tabLst>
                <a:tab pos="371754" algn="l"/>
              </a:tabLst>
            </a:pPr>
            <a:r>
              <a:rPr sz="2325" kern="0" spc="-21" dirty="0">
                <a:solidFill>
                  <a:sysClr val="windowText" lastClr="000000"/>
                </a:solidFill>
                <a:latin typeface="Tahoma"/>
                <a:cs typeface="Tahoma"/>
              </a:rPr>
              <a:t>Examples</a:t>
            </a:r>
            <a:endParaRPr sz="2325" kern="0">
              <a:solidFill>
                <a:sysClr val="windowText" lastClr="000000"/>
              </a:solidFill>
              <a:latin typeface="Tahoma"/>
              <a:cs typeface="Tahoma"/>
            </a:endParaRPr>
          </a:p>
          <a:p>
            <a:pPr marL="956898" lvl="1" indent="-279151" defTabSz="1932584">
              <a:lnSpc>
                <a:spcPts val="2536"/>
              </a:lnSpc>
              <a:spcBef>
                <a:spcPts val="370"/>
              </a:spcBef>
              <a:buClr>
                <a:srgbClr val="0C264C"/>
              </a:buClr>
              <a:buFont typeface="Lucida Sans Unicode"/>
              <a:buChar char="•"/>
              <a:tabLst>
                <a:tab pos="956898" algn="l"/>
              </a:tabLst>
            </a:pPr>
            <a:r>
              <a:rPr sz="2114" kern="0" dirty="0">
                <a:solidFill>
                  <a:sysClr val="windowText" lastClr="000000"/>
                </a:solidFill>
                <a:latin typeface="Tahoma"/>
                <a:cs typeface="Tahoma"/>
              </a:rPr>
              <a:t>1</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2</a:t>
            </a:r>
            <a:r>
              <a:rPr sz="2114" kern="0" spc="-74" dirty="0">
                <a:solidFill>
                  <a:sysClr val="windowText" lastClr="000000"/>
                </a:solidFill>
                <a:latin typeface="Tahoma"/>
                <a:cs typeface="Tahoma"/>
              </a:rPr>
              <a:t> </a:t>
            </a:r>
            <a:r>
              <a:rPr sz="2114" kern="0" spc="-21" dirty="0">
                <a:solidFill>
                  <a:sysClr val="windowText" lastClr="000000"/>
                </a:solidFill>
                <a:latin typeface="Tahoma"/>
                <a:cs typeface="Tahoma"/>
              </a:rPr>
              <a:t>million</a:t>
            </a:r>
            <a:r>
              <a:rPr sz="2114" kern="0" spc="-63" dirty="0">
                <a:solidFill>
                  <a:sysClr val="windowText" lastClr="000000"/>
                </a:solidFill>
                <a:latin typeface="Tahoma"/>
                <a:cs typeface="Tahoma"/>
              </a:rPr>
              <a:t> </a:t>
            </a:r>
            <a:r>
              <a:rPr sz="2114" kern="0" spc="-95" dirty="0">
                <a:solidFill>
                  <a:sysClr val="windowText" lastClr="000000"/>
                </a:solidFill>
                <a:latin typeface="Tahoma"/>
                <a:cs typeface="Tahoma"/>
              </a:rPr>
              <a:t>people</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will</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die</a:t>
            </a:r>
            <a:r>
              <a:rPr sz="2114" kern="0" spc="-74" dirty="0">
                <a:solidFill>
                  <a:sysClr val="windowText" lastClr="000000"/>
                </a:solidFill>
                <a:latin typeface="Tahoma"/>
                <a:cs typeface="Tahoma"/>
              </a:rPr>
              <a:t> </a:t>
            </a:r>
            <a:r>
              <a:rPr sz="2114" kern="0" spc="-42" dirty="0">
                <a:solidFill>
                  <a:sysClr val="windowText" lastClr="000000"/>
                </a:solidFill>
                <a:latin typeface="Tahoma"/>
                <a:cs typeface="Tahoma"/>
              </a:rPr>
              <a:t>from</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falling</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bed.</a:t>
            </a:r>
            <a:endParaRPr sz="2114" kern="0">
              <a:solidFill>
                <a:sysClr val="windowText" lastClr="000000"/>
              </a:solidFill>
              <a:latin typeface="Tahoma"/>
              <a:cs typeface="Tahoma"/>
            </a:endParaRPr>
          </a:p>
          <a:p>
            <a:pPr marL="956898" lvl="1" indent="-279151" defTabSz="1932584">
              <a:lnSpc>
                <a:spcPts val="2526"/>
              </a:lnSpc>
              <a:buClr>
                <a:srgbClr val="0C264C"/>
              </a:buClr>
              <a:buFont typeface="Lucida Sans Unicode"/>
              <a:buChar char="•"/>
              <a:tabLst>
                <a:tab pos="956898" algn="l"/>
              </a:tabLst>
            </a:pPr>
            <a:r>
              <a:rPr sz="2114" kern="0" dirty="0">
                <a:solidFill>
                  <a:sysClr val="windowText" lastClr="000000"/>
                </a:solidFill>
                <a:latin typeface="Tahoma"/>
                <a:cs typeface="Tahoma"/>
              </a:rPr>
              <a:t>1</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85" dirty="0">
                <a:solidFill>
                  <a:sysClr val="windowText" lastClr="000000"/>
                </a:solidFill>
                <a:latin typeface="Tahoma"/>
                <a:cs typeface="Tahoma"/>
              </a:rPr>
              <a:t> </a:t>
            </a:r>
            <a:r>
              <a:rPr sz="2114" kern="0" spc="-74" dirty="0">
                <a:solidFill>
                  <a:sysClr val="windowText" lastClr="000000"/>
                </a:solidFill>
                <a:latin typeface="Tahoma"/>
                <a:cs typeface="Tahoma"/>
              </a:rPr>
              <a:t>400</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will</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be</a:t>
            </a:r>
            <a:r>
              <a:rPr sz="2114" kern="0" spc="-74" dirty="0">
                <a:solidFill>
                  <a:sysClr val="windowText" lastClr="000000"/>
                </a:solidFill>
                <a:latin typeface="Tahoma"/>
                <a:cs typeface="Tahoma"/>
              </a:rPr>
              <a:t> </a:t>
            </a:r>
            <a:r>
              <a:rPr sz="2114" kern="0" spc="-63" dirty="0">
                <a:solidFill>
                  <a:sysClr val="windowText" lastClr="000000"/>
                </a:solidFill>
                <a:latin typeface="Tahoma"/>
                <a:cs typeface="Tahoma"/>
              </a:rPr>
              <a:t>injured</a:t>
            </a:r>
            <a:r>
              <a:rPr sz="2114" kern="0" spc="-85" dirty="0">
                <a:solidFill>
                  <a:sysClr val="windowText" lastClr="000000"/>
                </a:solidFill>
                <a:latin typeface="Tahoma"/>
                <a:cs typeface="Tahoma"/>
              </a:rPr>
              <a:t> </a:t>
            </a:r>
            <a:r>
              <a:rPr sz="2114" kern="0" spc="-42" dirty="0">
                <a:solidFill>
                  <a:sysClr val="windowText" lastClr="000000"/>
                </a:solidFill>
                <a:latin typeface="Tahoma"/>
                <a:cs typeface="Tahoma"/>
              </a:rPr>
              <a:t>falling</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spc="-53" dirty="0">
                <a:solidFill>
                  <a:sysClr val="windowText" lastClr="000000"/>
                </a:solidFill>
                <a:latin typeface="Tahoma"/>
                <a:cs typeface="Tahoma"/>
              </a:rPr>
              <a:t>bed</a:t>
            </a:r>
            <a:endParaRPr sz="2114" kern="0">
              <a:solidFill>
                <a:sysClr val="windowText" lastClr="000000"/>
              </a:solidFill>
              <a:latin typeface="Tahoma"/>
              <a:cs typeface="Tahoma"/>
            </a:endParaRPr>
          </a:p>
          <a:p>
            <a:pPr marL="956898" lvl="1" indent="-279151" defTabSz="1932584">
              <a:lnSpc>
                <a:spcPts val="2526"/>
              </a:lnSpc>
              <a:buClr>
                <a:srgbClr val="0C264C"/>
              </a:buClr>
              <a:buFont typeface="Lucida Sans Unicode"/>
              <a:buChar char="•"/>
              <a:tabLst>
                <a:tab pos="956898" algn="l"/>
              </a:tabLst>
            </a:pPr>
            <a:r>
              <a:rPr sz="2114" kern="0" dirty="0">
                <a:solidFill>
                  <a:sysClr val="windowText" lastClr="000000"/>
                </a:solidFill>
                <a:latin typeface="Tahoma"/>
                <a:cs typeface="Tahoma"/>
              </a:rPr>
              <a:t>1</a:t>
            </a:r>
            <a:r>
              <a:rPr sz="2114" kern="0" spc="-137"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85" dirty="0">
                <a:solidFill>
                  <a:sysClr val="windowText" lastClr="000000"/>
                </a:solidFill>
                <a:latin typeface="Tahoma"/>
                <a:cs typeface="Tahoma"/>
              </a:rPr>
              <a:t> </a:t>
            </a:r>
            <a:r>
              <a:rPr sz="2114" kern="0" spc="-21" dirty="0">
                <a:solidFill>
                  <a:sysClr val="windowText" lastClr="000000"/>
                </a:solidFill>
                <a:latin typeface="Tahoma"/>
                <a:cs typeface="Tahoma"/>
              </a:rPr>
              <a:t>77</a:t>
            </a:r>
            <a:r>
              <a:rPr sz="2114" kern="0" spc="-95" dirty="0">
                <a:solidFill>
                  <a:sysClr val="windowText" lastClr="000000"/>
                </a:solidFill>
                <a:latin typeface="Tahoma"/>
                <a:cs typeface="Tahoma"/>
              </a:rPr>
              <a:t> </a:t>
            </a:r>
            <a:r>
              <a:rPr sz="2114" kern="0" spc="-42" dirty="0">
                <a:solidFill>
                  <a:sysClr val="windowText" lastClr="000000"/>
                </a:solidFill>
                <a:latin typeface="Tahoma"/>
                <a:cs typeface="Tahoma"/>
              </a:rPr>
              <a:t>adults</a:t>
            </a:r>
            <a:r>
              <a:rPr sz="2114" kern="0" spc="-85" dirty="0">
                <a:solidFill>
                  <a:sysClr val="windowText" lastClr="000000"/>
                </a:solidFill>
                <a:latin typeface="Tahoma"/>
                <a:cs typeface="Tahoma"/>
              </a:rPr>
              <a:t> over </a:t>
            </a:r>
            <a:r>
              <a:rPr sz="2114" kern="0" spc="-21" dirty="0">
                <a:solidFill>
                  <a:sysClr val="windowText" lastClr="000000"/>
                </a:solidFill>
                <a:latin typeface="Tahoma"/>
                <a:cs typeface="Tahoma"/>
              </a:rPr>
              <a:t>35</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will</a:t>
            </a:r>
            <a:r>
              <a:rPr sz="2114" kern="0" spc="-85" dirty="0">
                <a:solidFill>
                  <a:sysClr val="windowText" lastClr="000000"/>
                </a:solidFill>
                <a:latin typeface="Tahoma"/>
                <a:cs typeface="Tahoma"/>
              </a:rPr>
              <a:t> </a:t>
            </a:r>
            <a:r>
              <a:rPr sz="2114" kern="0" spc="-106" dirty="0">
                <a:solidFill>
                  <a:sysClr val="windowText" lastClr="000000"/>
                </a:solidFill>
                <a:latin typeface="Tahoma"/>
                <a:cs typeface="Tahoma"/>
              </a:rPr>
              <a:t>have</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95" dirty="0">
                <a:solidFill>
                  <a:sysClr val="windowText" lastClr="000000"/>
                </a:solidFill>
                <a:latin typeface="Tahoma"/>
                <a:cs typeface="Tahoma"/>
              </a:rPr>
              <a:t> </a:t>
            </a:r>
            <a:r>
              <a:rPr sz="2114" kern="0" spc="-63" dirty="0">
                <a:solidFill>
                  <a:sysClr val="windowText" lastClr="000000"/>
                </a:solidFill>
                <a:latin typeface="Tahoma"/>
                <a:cs typeface="Tahoma"/>
              </a:rPr>
              <a:t>heart</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attack</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this</a:t>
            </a:r>
            <a:r>
              <a:rPr sz="2114" kern="0" spc="-95" dirty="0">
                <a:solidFill>
                  <a:sysClr val="windowText" lastClr="000000"/>
                </a:solidFill>
                <a:latin typeface="Tahoma"/>
                <a:cs typeface="Tahoma"/>
              </a:rPr>
              <a:t> </a:t>
            </a:r>
            <a:r>
              <a:rPr sz="2114" kern="0" spc="-42" dirty="0">
                <a:solidFill>
                  <a:sysClr val="windowText" lastClr="000000"/>
                </a:solidFill>
                <a:latin typeface="Tahoma"/>
                <a:cs typeface="Tahoma"/>
              </a:rPr>
              <a:t>year</a:t>
            </a:r>
            <a:endParaRPr sz="2114" kern="0">
              <a:solidFill>
                <a:sysClr val="windowText" lastClr="000000"/>
              </a:solidFill>
              <a:latin typeface="Tahoma"/>
              <a:cs typeface="Tahoma"/>
            </a:endParaRPr>
          </a:p>
          <a:p>
            <a:pPr marL="958240" marR="657616" lvl="1" indent="-280493" defTabSz="1932584">
              <a:lnSpc>
                <a:spcPts val="2536"/>
              </a:lnSpc>
              <a:spcBef>
                <a:spcPts val="74"/>
              </a:spcBef>
              <a:buClr>
                <a:srgbClr val="0C264C"/>
              </a:buClr>
              <a:buFont typeface="Lucida Sans Unicode"/>
              <a:buChar char="•"/>
              <a:tabLst>
                <a:tab pos="958240" algn="l"/>
              </a:tabLst>
            </a:pPr>
            <a:r>
              <a:rPr sz="2114" kern="0" dirty="0">
                <a:solidFill>
                  <a:sysClr val="windowText" lastClr="000000"/>
                </a:solidFill>
                <a:latin typeface="Tahoma"/>
                <a:cs typeface="Tahoma"/>
              </a:rPr>
              <a:t>Black</a:t>
            </a:r>
            <a:r>
              <a:rPr sz="2114" kern="0" spc="-53" dirty="0">
                <a:solidFill>
                  <a:sysClr val="windowText" lastClr="000000"/>
                </a:solidFill>
                <a:latin typeface="Tahoma"/>
                <a:cs typeface="Tahoma"/>
              </a:rPr>
              <a:t> Americans </a:t>
            </a:r>
            <a:r>
              <a:rPr sz="2114" kern="0" spc="-106" dirty="0">
                <a:solidFill>
                  <a:sysClr val="windowText" lastClr="000000"/>
                </a:solidFill>
                <a:latin typeface="Tahoma"/>
                <a:cs typeface="Tahoma"/>
              </a:rPr>
              <a:t>are</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twice </a:t>
            </a:r>
            <a:r>
              <a:rPr sz="2114" kern="0" spc="-63" dirty="0">
                <a:solidFill>
                  <a:sysClr val="windowText" lastClr="000000"/>
                </a:solidFill>
                <a:latin typeface="Tahoma"/>
                <a:cs typeface="Tahoma"/>
              </a:rPr>
              <a:t>as </a:t>
            </a:r>
            <a:r>
              <a:rPr sz="2114" kern="0" spc="-42" dirty="0">
                <a:solidFill>
                  <a:sysClr val="windowText" lastClr="000000"/>
                </a:solidFill>
                <a:latin typeface="Tahoma"/>
                <a:cs typeface="Tahoma"/>
              </a:rPr>
              <a:t>likely </a:t>
            </a:r>
            <a:r>
              <a:rPr sz="2114" kern="0" dirty="0">
                <a:solidFill>
                  <a:sysClr val="windowText" lastClr="000000"/>
                </a:solidFill>
                <a:latin typeface="Tahoma"/>
                <a:cs typeface="Tahoma"/>
              </a:rPr>
              <a:t>to</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be</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shot</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by</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police</a:t>
            </a:r>
            <a:r>
              <a:rPr sz="2114" kern="0" spc="-53" dirty="0">
                <a:solidFill>
                  <a:sysClr val="windowText" lastClr="000000"/>
                </a:solidFill>
                <a:latin typeface="Tahoma"/>
                <a:cs typeface="Tahoma"/>
              </a:rPr>
              <a:t> </a:t>
            </a:r>
            <a:r>
              <a:rPr sz="2114" kern="0" spc="-95" dirty="0">
                <a:solidFill>
                  <a:sysClr val="windowText" lastClr="000000"/>
                </a:solidFill>
                <a:latin typeface="Tahoma"/>
                <a:cs typeface="Tahoma"/>
              </a:rPr>
              <a:t>compared</a:t>
            </a:r>
            <a:r>
              <a:rPr sz="2114" kern="0" spc="-42" dirty="0">
                <a:solidFill>
                  <a:sysClr val="windowText" lastClr="000000"/>
                </a:solidFill>
                <a:latin typeface="Tahoma"/>
                <a:cs typeface="Tahoma"/>
              </a:rPr>
              <a:t> </a:t>
            </a:r>
            <a:r>
              <a:rPr sz="2114" kern="0" dirty="0">
                <a:solidFill>
                  <a:sysClr val="windowText" lastClr="000000"/>
                </a:solidFill>
                <a:latin typeface="Tahoma"/>
                <a:cs typeface="Tahoma"/>
              </a:rPr>
              <a:t>to</a:t>
            </a:r>
            <a:r>
              <a:rPr sz="2114" kern="0" spc="-53" dirty="0">
                <a:solidFill>
                  <a:sysClr val="windowText" lastClr="000000"/>
                </a:solidFill>
                <a:latin typeface="Tahoma"/>
                <a:cs typeface="Tahoma"/>
              </a:rPr>
              <a:t> </a:t>
            </a:r>
            <a:r>
              <a:rPr sz="2114" kern="0" spc="-21" dirty="0">
                <a:solidFill>
                  <a:sysClr val="windowText" lastClr="000000"/>
                </a:solidFill>
                <a:latin typeface="Tahoma"/>
                <a:cs typeface="Tahoma"/>
              </a:rPr>
              <a:t>Whites </a:t>
            </a:r>
            <a:r>
              <a:rPr sz="2114" kern="0" spc="-74" dirty="0">
                <a:solidFill>
                  <a:sysClr val="windowText" lastClr="000000"/>
                </a:solidFill>
                <a:latin typeface="Tahoma"/>
                <a:cs typeface="Tahoma"/>
                <a:hlinkClick r:id="rId2"/>
              </a:rPr>
              <a:t>(https://www.washingtonpost.com/graphics/investigations/p</a:t>
            </a:r>
            <a:r>
              <a:rPr sz="2114" kern="0" spc="-74" dirty="0">
                <a:solidFill>
                  <a:sysClr val="windowText" lastClr="000000"/>
                </a:solidFill>
                <a:latin typeface="Tahoma"/>
                <a:cs typeface="Tahoma"/>
              </a:rPr>
              <a:t>olice-sho</a:t>
            </a:r>
            <a:r>
              <a:rPr sz="2114" kern="0" spc="-74" dirty="0">
                <a:solidFill>
                  <a:sysClr val="windowText" lastClr="000000"/>
                </a:solidFill>
                <a:latin typeface="Tahoma"/>
                <a:cs typeface="Tahoma"/>
                <a:hlinkClick r:id="rId2"/>
              </a:rPr>
              <a:t>otings-</a:t>
            </a:r>
            <a:r>
              <a:rPr sz="2114" kern="0" spc="-21" dirty="0">
                <a:solidFill>
                  <a:sysClr val="windowText" lastClr="000000"/>
                </a:solidFill>
                <a:latin typeface="Tahoma"/>
                <a:cs typeface="Tahoma"/>
                <a:hlinkClick r:id="rId2"/>
              </a:rPr>
              <a:t>database/)</a:t>
            </a:r>
            <a:endParaRPr sz="2114" kern="0">
              <a:solidFill>
                <a:sysClr val="windowText" lastClr="000000"/>
              </a:solidFill>
              <a:latin typeface="Tahoma"/>
              <a:cs typeface="Tahoma"/>
            </a:endParaRPr>
          </a:p>
          <a:p>
            <a:pPr marL="956898" lvl="1" indent="-279151" defTabSz="1932584">
              <a:lnSpc>
                <a:spcPts val="2431"/>
              </a:lnSpc>
              <a:buClr>
                <a:srgbClr val="0C264C"/>
              </a:buClr>
              <a:buFont typeface="Lucida Sans Unicode"/>
              <a:buChar char="•"/>
              <a:tabLst>
                <a:tab pos="956898" algn="l"/>
              </a:tabLst>
            </a:pPr>
            <a:r>
              <a:rPr sz="2114" kern="0" dirty="0">
                <a:solidFill>
                  <a:sysClr val="windowText" lastClr="000000"/>
                </a:solidFill>
                <a:latin typeface="Tahoma"/>
                <a:cs typeface="Tahoma"/>
              </a:rPr>
              <a:t>The</a:t>
            </a:r>
            <a:r>
              <a:rPr sz="2114" kern="0" spc="-137" dirty="0">
                <a:solidFill>
                  <a:sysClr val="windowText" lastClr="000000"/>
                </a:solidFill>
                <a:latin typeface="Tahoma"/>
                <a:cs typeface="Tahoma"/>
              </a:rPr>
              <a:t> </a:t>
            </a:r>
            <a:r>
              <a:rPr sz="2114" kern="0" spc="-106" dirty="0">
                <a:solidFill>
                  <a:sysClr val="windowText" lastClr="000000"/>
                </a:solidFill>
                <a:latin typeface="Tahoma"/>
                <a:cs typeface="Tahoma"/>
              </a:rPr>
              <a:t>average</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American</a:t>
            </a:r>
            <a:r>
              <a:rPr sz="2114" kern="0" spc="-74" dirty="0">
                <a:solidFill>
                  <a:sysClr val="windowText" lastClr="000000"/>
                </a:solidFill>
                <a:latin typeface="Tahoma"/>
                <a:cs typeface="Tahoma"/>
              </a:rPr>
              <a:t> </a:t>
            </a:r>
            <a:r>
              <a:rPr sz="2114" kern="0" spc="-85" dirty="0">
                <a:solidFill>
                  <a:sysClr val="windowText" lastClr="000000"/>
                </a:solidFill>
                <a:latin typeface="Tahoma"/>
                <a:cs typeface="Tahoma"/>
              </a:rPr>
              <a:t>faces</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1</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13</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risk</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spc="-85" dirty="0">
                <a:solidFill>
                  <a:sysClr val="windowText" lastClr="000000"/>
                </a:solidFill>
                <a:latin typeface="Tahoma"/>
                <a:cs typeface="Tahoma"/>
              </a:rPr>
              <a:t>suffering</a:t>
            </a:r>
            <a:r>
              <a:rPr sz="2114" kern="0" spc="-63" dirty="0">
                <a:solidFill>
                  <a:sysClr val="windowText" lastClr="000000"/>
                </a:solidFill>
                <a:latin typeface="Tahoma"/>
                <a:cs typeface="Tahoma"/>
              </a:rPr>
              <a:t> </a:t>
            </a:r>
            <a:r>
              <a:rPr sz="2114" kern="0" spc="-127" dirty="0">
                <a:solidFill>
                  <a:sysClr val="windowText" lastClr="000000"/>
                </a:solidFill>
                <a:latin typeface="Tahoma"/>
                <a:cs typeface="Tahoma"/>
              </a:rPr>
              <a:t>some</a:t>
            </a:r>
            <a:r>
              <a:rPr sz="2114" kern="0" spc="-42" dirty="0">
                <a:solidFill>
                  <a:sysClr val="windowText" lastClr="000000"/>
                </a:solidFill>
                <a:latin typeface="Tahoma"/>
                <a:cs typeface="Tahoma"/>
              </a:rPr>
              <a:t> </a:t>
            </a:r>
            <a:r>
              <a:rPr sz="2114" kern="0" dirty="0">
                <a:solidFill>
                  <a:sysClr val="windowText" lastClr="000000"/>
                </a:solidFill>
                <a:latin typeface="Tahoma"/>
                <a:cs typeface="Tahoma"/>
              </a:rPr>
              <a:t>kind</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injury</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63" dirty="0">
                <a:solidFill>
                  <a:sysClr val="windowText" lastClr="000000"/>
                </a:solidFill>
                <a:latin typeface="Tahoma"/>
                <a:cs typeface="Tahoma"/>
              </a:rPr>
              <a:t> </a:t>
            </a:r>
            <a:r>
              <a:rPr sz="2114" kern="0" spc="-106" dirty="0">
                <a:solidFill>
                  <a:sysClr val="windowText" lastClr="000000"/>
                </a:solidFill>
                <a:latin typeface="Tahoma"/>
                <a:cs typeface="Tahoma"/>
              </a:rPr>
              <a:t>home</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that</a:t>
            </a:r>
            <a:endParaRPr sz="2114" kern="0">
              <a:solidFill>
                <a:sysClr val="windowText" lastClr="000000"/>
              </a:solidFill>
              <a:latin typeface="Tahoma"/>
              <a:cs typeface="Tahoma"/>
            </a:endParaRPr>
          </a:p>
          <a:p>
            <a:pPr marL="958240" defTabSz="1932584">
              <a:lnSpc>
                <a:spcPts val="2526"/>
              </a:lnSpc>
            </a:pPr>
            <a:r>
              <a:rPr sz="2114" kern="0" spc="-95" dirty="0">
                <a:solidFill>
                  <a:sysClr val="windowText" lastClr="000000"/>
                </a:solidFill>
                <a:latin typeface="Tahoma"/>
                <a:cs typeface="Tahoma"/>
              </a:rPr>
              <a:t>necessitates</a:t>
            </a:r>
            <a:r>
              <a:rPr sz="2114" kern="0" spc="-21" dirty="0">
                <a:solidFill>
                  <a:sysClr val="windowText" lastClr="000000"/>
                </a:solidFill>
                <a:latin typeface="Tahoma"/>
                <a:cs typeface="Tahoma"/>
              </a:rPr>
              <a:t> </a:t>
            </a:r>
            <a:r>
              <a:rPr sz="2114" kern="0" spc="-53" dirty="0">
                <a:solidFill>
                  <a:sysClr val="windowText" lastClr="000000"/>
                </a:solidFill>
                <a:latin typeface="Tahoma"/>
                <a:cs typeface="Tahoma"/>
              </a:rPr>
              <a:t>medical</a:t>
            </a:r>
            <a:r>
              <a:rPr sz="2114" kern="0" spc="-21" dirty="0">
                <a:solidFill>
                  <a:sysClr val="windowText" lastClr="000000"/>
                </a:solidFill>
                <a:latin typeface="Tahoma"/>
                <a:cs typeface="Tahoma"/>
              </a:rPr>
              <a:t> attention</a:t>
            </a:r>
            <a:endParaRPr sz="2114" kern="0">
              <a:solidFill>
                <a:sysClr val="windowText" lastClr="000000"/>
              </a:solidFill>
              <a:latin typeface="Tahoma"/>
              <a:cs typeface="Tahoma"/>
            </a:endParaRPr>
          </a:p>
          <a:p>
            <a:pPr marL="958240" marR="64419" lvl="1" indent="-280493" defTabSz="1932584">
              <a:lnSpc>
                <a:spcPts val="2536"/>
              </a:lnSpc>
              <a:spcBef>
                <a:spcPts val="85"/>
              </a:spcBef>
              <a:buClr>
                <a:srgbClr val="0C264C"/>
              </a:buClr>
              <a:buFont typeface="Lucida Sans Unicode"/>
              <a:buChar char="•"/>
              <a:tabLst>
                <a:tab pos="958240" algn="l"/>
              </a:tabLst>
            </a:pPr>
            <a:r>
              <a:rPr sz="2114" kern="0" dirty="0">
                <a:solidFill>
                  <a:sysClr val="windowText" lastClr="000000"/>
                </a:solidFill>
                <a:latin typeface="Tahoma"/>
                <a:cs typeface="Tahoma"/>
              </a:rPr>
              <a:t>1</a:t>
            </a:r>
            <a:r>
              <a:rPr sz="2114" kern="0" spc="-169"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116"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95" dirty="0">
                <a:solidFill>
                  <a:sysClr val="windowText" lastClr="000000"/>
                </a:solidFill>
                <a:latin typeface="Tahoma"/>
                <a:cs typeface="Tahoma"/>
              </a:rPr>
              <a:t> </a:t>
            </a:r>
            <a:r>
              <a:rPr sz="2114" kern="0" spc="-42" dirty="0">
                <a:solidFill>
                  <a:sysClr val="windowText" lastClr="000000"/>
                </a:solidFill>
                <a:latin typeface="Tahoma"/>
                <a:cs typeface="Tahoma"/>
              </a:rPr>
              <a:t>32</a:t>
            </a:r>
            <a:r>
              <a:rPr sz="2114" kern="0" spc="-106" dirty="0">
                <a:solidFill>
                  <a:sysClr val="windowText" lastClr="000000"/>
                </a:solidFill>
                <a:latin typeface="Tahoma"/>
                <a:cs typeface="Tahoma"/>
              </a:rPr>
              <a:t> </a:t>
            </a:r>
            <a:r>
              <a:rPr sz="2114" kern="0" dirty="0">
                <a:solidFill>
                  <a:sysClr val="windowText" lastClr="000000"/>
                </a:solidFill>
                <a:latin typeface="Tahoma"/>
                <a:cs typeface="Tahoma"/>
              </a:rPr>
              <a:t>risk</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106" dirty="0">
                <a:solidFill>
                  <a:sysClr val="windowText" lastClr="000000"/>
                </a:solidFill>
                <a:latin typeface="Tahoma"/>
                <a:cs typeface="Tahoma"/>
              </a:rPr>
              <a:t> </a:t>
            </a:r>
            <a:r>
              <a:rPr sz="2114" kern="0" spc="-63" dirty="0">
                <a:solidFill>
                  <a:sysClr val="windowText" lastClr="000000"/>
                </a:solidFill>
                <a:latin typeface="Tahoma"/>
                <a:cs typeface="Tahoma"/>
              </a:rPr>
              <a:t>being</a:t>
            </a:r>
            <a:r>
              <a:rPr sz="2114" kern="0" spc="-95"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106" dirty="0">
                <a:solidFill>
                  <a:sysClr val="windowText" lastClr="000000"/>
                </a:solidFill>
                <a:latin typeface="Tahoma"/>
                <a:cs typeface="Tahoma"/>
              </a:rPr>
              <a:t> </a:t>
            </a:r>
            <a:r>
              <a:rPr sz="2114" kern="0" dirty="0">
                <a:solidFill>
                  <a:sysClr val="windowText" lastClr="000000"/>
                </a:solidFill>
                <a:latin typeface="Tahoma"/>
                <a:cs typeface="Tahoma"/>
              </a:rPr>
              <a:t>victim</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106" dirty="0">
                <a:solidFill>
                  <a:sysClr val="windowText" lastClr="000000"/>
                </a:solidFill>
                <a:latin typeface="Tahoma"/>
                <a:cs typeface="Tahoma"/>
              </a:rPr>
              <a:t> </a:t>
            </a:r>
            <a:r>
              <a:rPr sz="2114" kern="0" spc="-127" dirty="0">
                <a:solidFill>
                  <a:sysClr val="windowText" lastClr="000000"/>
                </a:solidFill>
                <a:latin typeface="Tahoma"/>
                <a:cs typeface="Tahoma"/>
              </a:rPr>
              <a:t>some</a:t>
            </a:r>
            <a:r>
              <a:rPr sz="2114" kern="0" spc="-32" dirty="0">
                <a:solidFill>
                  <a:sysClr val="windowText" lastClr="000000"/>
                </a:solidFill>
                <a:latin typeface="Tahoma"/>
                <a:cs typeface="Tahoma"/>
              </a:rPr>
              <a:t> </a:t>
            </a:r>
            <a:r>
              <a:rPr sz="2114" kern="0" spc="-42" dirty="0">
                <a:solidFill>
                  <a:sysClr val="windowText" lastClr="000000"/>
                </a:solidFill>
                <a:latin typeface="Tahoma"/>
                <a:cs typeface="Tahoma"/>
              </a:rPr>
              <a:t>violent</a:t>
            </a:r>
            <a:r>
              <a:rPr sz="2114" kern="0" spc="-106" dirty="0">
                <a:solidFill>
                  <a:sysClr val="windowText" lastClr="000000"/>
                </a:solidFill>
                <a:latin typeface="Tahoma"/>
                <a:cs typeface="Tahoma"/>
              </a:rPr>
              <a:t> </a:t>
            </a:r>
            <a:r>
              <a:rPr sz="2114" kern="0" spc="-63" dirty="0">
                <a:solidFill>
                  <a:sysClr val="windowText" lastClr="000000"/>
                </a:solidFill>
                <a:latin typeface="Tahoma"/>
                <a:cs typeface="Tahoma"/>
              </a:rPr>
              <a:t>crime,</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1</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out</a:t>
            </a:r>
            <a:r>
              <a:rPr sz="2114" kern="0" spc="-106"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106" dirty="0">
                <a:solidFill>
                  <a:sysClr val="windowText" lastClr="000000"/>
                </a:solidFill>
                <a:latin typeface="Tahoma"/>
                <a:cs typeface="Tahoma"/>
              </a:rPr>
              <a:t> </a:t>
            </a:r>
            <a:r>
              <a:rPr sz="2114" kern="0" spc="-21" dirty="0">
                <a:solidFill>
                  <a:sysClr val="windowText" lastClr="000000"/>
                </a:solidFill>
                <a:latin typeface="Tahoma"/>
                <a:cs typeface="Tahoma"/>
              </a:rPr>
              <a:t>14</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risk</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106" dirty="0">
                <a:solidFill>
                  <a:sysClr val="windowText" lastClr="000000"/>
                </a:solidFill>
                <a:latin typeface="Tahoma"/>
                <a:cs typeface="Tahoma"/>
              </a:rPr>
              <a:t> </a:t>
            </a:r>
            <a:r>
              <a:rPr sz="2114" kern="0" spc="-63" dirty="0">
                <a:solidFill>
                  <a:sysClr val="windowText" lastClr="000000"/>
                </a:solidFill>
                <a:latin typeface="Tahoma"/>
                <a:cs typeface="Tahoma"/>
              </a:rPr>
              <a:t>having</a:t>
            </a:r>
            <a:r>
              <a:rPr sz="2114" kern="0" spc="-106" dirty="0">
                <a:solidFill>
                  <a:sysClr val="windowText" lastClr="000000"/>
                </a:solidFill>
                <a:latin typeface="Tahoma"/>
                <a:cs typeface="Tahoma"/>
              </a:rPr>
              <a:t> </a:t>
            </a:r>
            <a:r>
              <a:rPr sz="2114" kern="0" spc="-42" dirty="0">
                <a:solidFill>
                  <a:sysClr val="windowText" lastClr="000000"/>
                </a:solidFill>
                <a:latin typeface="Tahoma"/>
                <a:cs typeface="Tahoma"/>
              </a:rPr>
              <a:t>property </a:t>
            </a:r>
            <a:r>
              <a:rPr sz="2114" kern="0" spc="-53" dirty="0">
                <a:solidFill>
                  <a:sysClr val="windowText" lastClr="000000"/>
                </a:solidFill>
                <a:latin typeface="Tahoma"/>
                <a:cs typeface="Tahoma"/>
              </a:rPr>
              <a:t>stolen</a:t>
            </a:r>
            <a:r>
              <a:rPr sz="2114" kern="0" spc="-106" dirty="0">
                <a:solidFill>
                  <a:sysClr val="windowText" lastClr="000000"/>
                </a:solidFill>
                <a:latin typeface="Tahoma"/>
                <a:cs typeface="Tahoma"/>
              </a:rPr>
              <a:t> </a:t>
            </a:r>
            <a:r>
              <a:rPr sz="2114" kern="0" dirty="0">
                <a:solidFill>
                  <a:sysClr val="windowText" lastClr="000000"/>
                </a:solidFill>
                <a:latin typeface="Tahoma"/>
                <a:cs typeface="Tahoma"/>
              </a:rPr>
              <a:t>this</a:t>
            </a:r>
            <a:r>
              <a:rPr sz="2114" kern="0" spc="-106" dirty="0">
                <a:solidFill>
                  <a:sysClr val="windowText" lastClr="000000"/>
                </a:solidFill>
                <a:latin typeface="Tahoma"/>
                <a:cs typeface="Tahoma"/>
              </a:rPr>
              <a:t> </a:t>
            </a:r>
            <a:r>
              <a:rPr sz="2114" kern="0" spc="-42" dirty="0">
                <a:solidFill>
                  <a:sysClr val="windowText" lastClr="000000"/>
                </a:solidFill>
                <a:latin typeface="Tahoma"/>
                <a:cs typeface="Tahoma"/>
              </a:rPr>
              <a:t>year</a:t>
            </a:r>
            <a:endParaRPr sz="2114" kern="0">
              <a:solidFill>
                <a:sysClr val="windowText" lastClr="000000"/>
              </a:solidFill>
              <a:latin typeface="Tahoma"/>
              <a:cs typeface="Tahoma"/>
            </a:endParaRPr>
          </a:p>
          <a:p>
            <a:pPr marL="371754" indent="-291230" defTabSz="1932584">
              <a:spcBef>
                <a:spcPts val="655"/>
              </a:spcBef>
              <a:buClr>
                <a:srgbClr val="0C264C"/>
              </a:buClr>
              <a:buFont typeface="Lucida Sans Unicode"/>
              <a:buChar char="•"/>
              <a:tabLst>
                <a:tab pos="371754" algn="l"/>
              </a:tabLst>
            </a:pPr>
            <a:r>
              <a:rPr sz="2325" kern="0" spc="-74" dirty="0">
                <a:solidFill>
                  <a:sysClr val="windowText" lastClr="000000"/>
                </a:solidFill>
                <a:latin typeface="Tahoma"/>
                <a:cs typeface="Tahoma"/>
              </a:rPr>
              <a:t>These</a:t>
            </a:r>
            <a:r>
              <a:rPr sz="2325" kern="0" spc="-95" dirty="0">
                <a:solidFill>
                  <a:sysClr val="windowText" lastClr="000000"/>
                </a:solidFill>
                <a:latin typeface="Tahoma"/>
                <a:cs typeface="Tahoma"/>
              </a:rPr>
              <a:t> </a:t>
            </a:r>
            <a:r>
              <a:rPr sz="2325" kern="0" spc="-116" dirty="0">
                <a:solidFill>
                  <a:sysClr val="windowText" lastClr="000000"/>
                </a:solidFill>
                <a:latin typeface="Tahoma"/>
                <a:cs typeface="Tahoma"/>
              </a:rPr>
              <a:t>are</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53" dirty="0">
                <a:solidFill>
                  <a:sysClr val="windowText" lastClr="000000"/>
                </a:solidFill>
                <a:latin typeface="Tahoma"/>
                <a:cs typeface="Tahoma"/>
              </a:rPr>
              <a:t> </a:t>
            </a:r>
            <a:r>
              <a:rPr sz="2325" kern="0" spc="-74" dirty="0">
                <a:solidFill>
                  <a:sysClr val="windowText" lastClr="000000"/>
                </a:solidFill>
                <a:latin typeface="Tahoma"/>
                <a:cs typeface="Tahoma"/>
              </a:rPr>
              <a:t>probabilities</a:t>
            </a:r>
            <a:r>
              <a:rPr sz="2325" kern="0" spc="-63" dirty="0">
                <a:solidFill>
                  <a:sysClr val="windowText" lastClr="000000"/>
                </a:solidFill>
                <a:latin typeface="Tahoma"/>
                <a:cs typeface="Tahoma"/>
              </a:rPr>
              <a:t> </a:t>
            </a:r>
            <a:r>
              <a:rPr sz="2325" kern="0" dirty="0">
                <a:solidFill>
                  <a:sysClr val="windowText" lastClr="000000"/>
                </a:solidFill>
                <a:latin typeface="Tahoma"/>
                <a:cs typeface="Tahoma"/>
              </a:rPr>
              <a:t>that</a:t>
            </a:r>
            <a:r>
              <a:rPr sz="2325" kern="0" spc="-63" dirty="0">
                <a:solidFill>
                  <a:sysClr val="windowText" lastClr="000000"/>
                </a:solidFill>
                <a:latin typeface="Tahoma"/>
                <a:cs typeface="Tahoma"/>
              </a:rPr>
              <a:t> </a:t>
            </a:r>
            <a:r>
              <a:rPr sz="2325" kern="0" spc="-159" dirty="0">
                <a:solidFill>
                  <a:sysClr val="windowText" lastClr="000000"/>
                </a:solidFill>
                <a:latin typeface="Tahoma"/>
                <a:cs typeface="Tahoma"/>
              </a:rPr>
              <a:t>were</a:t>
            </a:r>
            <a:r>
              <a:rPr sz="2325" kern="0" spc="-21" dirty="0">
                <a:solidFill>
                  <a:sysClr val="windowText" lastClr="000000"/>
                </a:solidFill>
                <a:latin typeface="Tahoma"/>
                <a:cs typeface="Tahoma"/>
              </a:rPr>
              <a:t> </a:t>
            </a:r>
            <a:r>
              <a:rPr sz="2325" kern="0" spc="-63" dirty="0">
                <a:solidFill>
                  <a:sysClr val="windowText" lastClr="000000"/>
                </a:solidFill>
                <a:latin typeface="Tahoma"/>
                <a:cs typeface="Tahoma"/>
              </a:rPr>
              <a:t>calculated </a:t>
            </a:r>
            <a:r>
              <a:rPr sz="2325" kern="0" spc="-42" dirty="0">
                <a:solidFill>
                  <a:sysClr val="windowText" lastClr="000000"/>
                </a:solidFill>
                <a:latin typeface="Tahoma"/>
                <a:cs typeface="Tahoma"/>
              </a:rPr>
              <a:t>from</a:t>
            </a:r>
            <a:r>
              <a:rPr sz="2325" kern="0" spc="-53" dirty="0">
                <a:solidFill>
                  <a:sysClr val="windowText" lastClr="000000"/>
                </a:solidFill>
                <a:latin typeface="Tahoma"/>
                <a:cs typeface="Tahoma"/>
              </a:rPr>
              <a:t> counts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reported</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accidents</a:t>
            </a:r>
            <a:endParaRPr sz="2325" kern="0">
              <a:solidFill>
                <a:sysClr val="windowText" lastClr="000000"/>
              </a:solidFill>
              <a:latin typeface="Tahoma"/>
              <a:cs typeface="Tahoma"/>
            </a:endParaRPr>
          </a:p>
        </p:txBody>
      </p:sp>
    </p:spTree>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1EA2-8D63-9C2B-3865-FD62FDA44D49}"/>
              </a:ext>
            </a:extLst>
          </p:cNvPr>
          <p:cNvSpPr>
            <a:spLocks noGrp="1"/>
          </p:cNvSpPr>
          <p:nvPr>
            <p:ph type="title"/>
          </p:nvPr>
        </p:nvSpPr>
        <p:spPr/>
        <p:txBody>
          <a:bodyPr/>
          <a:lstStyle/>
          <a:p>
            <a:r>
              <a:rPr lang="en-US" dirty="0"/>
              <a:t>Back to the Coin Toss</a:t>
            </a:r>
          </a:p>
        </p:txBody>
      </p:sp>
      <p:sp>
        <p:nvSpPr>
          <p:cNvPr id="3" name="Text Placeholder 2">
            <a:extLst>
              <a:ext uri="{FF2B5EF4-FFF2-40B4-BE49-F238E27FC236}">
                <a16:creationId xmlns:a16="http://schemas.microsoft.com/office/drawing/2014/main" id="{625C9FBE-C08C-20A4-A633-8989A03D3629}"/>
              </a:ext>
            </a:extLst>
          </p:cNvPr>
          <p:cNvSpPr>
            <a:spLocks noGrp="1"/>
          </p:cNvSpPr>
          <p:nvPr>
            <p:ph type="body" idx="1"/>
          </p:nvPr>
        </p:nvSpPr>
        <p:spPr>
          <a:xfrm>
            <a:off x="505350" y="1925980"/>
            <a:ext cx="11371591" cy="3935693"/>
          </a:xfrm>
        </p:spPr>
        <p:txBody>
          <a:bodyPr/>
          <a:lstStyle/>
          <a:p>
            <a:r>
              <a:rPr lang="en-US" dirty="0"/>
              <a:t>Suppose we flip a coin three times. What is the probability that exactly one of the flips will be heads?</a:t>
            </a:r>
          </a:p>
          <a:p>
            <a:endParaRPr lang="en-US" dirty="0"/>
          </a:p>
          <a:p>
            <a:r>
              <a:rPr lang="en-US" dirty="0"/>
              <a:t>Possible outcomes</a:t>
            </a:r>
          </a:p>
          <a:p>
            <a:endParaRPr lang="en-US" dirty="0"/>
          </a:p>
          <a:p>
            <a:r>
              <a:rPr lang="en-US" dirty="0"/>
              <a:t>S = {HHH, HHT, HTH, HTT, THH, THT, TTH, TTT}</a:t>
            </a:r>
          </a:p>
          <a:p>
            <a:endParaRPr lang="en-US" dirty="0"/>
          </a:p>
          <a:p>
            <a:r>
              <a:rPr lang="en-US" dirty="0"/>
              <a:t>P(HHH) = 3/8</a:t>
            </a:r>
          </a:p>
          <a:p>
            <a:endParaRPr lang="en-US" dirty="0"/>
          </a:p>
          <a:p>
            <a:r>
              <a:rPr lang="en-US" dirty="0"/>
              <a:t>How did I count the number of ways that I could get three heads? If there are a large number of “things” this quickly becomes infeasible…</a:t>
            </a:r>
          </a:p>
        </p:txBody>
      </p:sp>
    </p:spTree>
    <p:extLst>
      <p:ext uri="{BB962C8B-B14F-4D97-AF65-F5344CB8AC3E}">
        <p14:creationId xmlns:p14="http://schemas.microsoft.com/office/powerpoint/2010/main" val="3845976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F0BF-86C3-2AD7-C766-20E6758F33D3}"/>
              </a:ext>
            </a:extLst>
          </p:cNvPr>
          <p:cNvSpPr>
            <a:spLocks noGrp="1"/>
          </p:cNvSpPr>
          <p:nvPr>
            <p:ph type="title"/>
          </p:nvPr>
        </p:nvSpPr>
        <p:spPr/>
        <p:txBody>
          <a:bodyPr/>
          <a:lstStyle/>
          <a:p>
            <a:r>
              <a:rPr lang="en-US" dirty="0"/>
              <a:t>Binomial Coefficients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AD409B-0EE8-6F7A-4F18-B6C5F6072244}"/>
                  </a:ext>
                </a:extLst>
              </p:cNvPr>
              <p:cNvSpPr>
                <a:spLocks noGrp="1"/>
              </p:cNvSpPr>
              <p:nvPr>
                <p:ph type="body" idx="1"/>
              </p:nvPr>
            </p:nvSpPr>
            <p:spPr>
              <a:xfrm>
                <a:off x="505350" y="1925980"/>
                <a:ext cx="11371591" cy="3940566"/>
              </a:xfrm>
            </p:spPr>
            <p:txBody>
              <a:bodyPr/>
              <a:lstStyle/>
              <a:p>
                <a:r>
                  <a:rPr lang="en-US" dirty="0"/>
                  <a:t>When there are two possible outcomes that occur, or don’t occur, </a:t>
                </a:r>
                <a:r>
                  <a:rPr lang="en-US" i="1" dirty="0"/>
                  <a:t>n </a:t>
                </a:r>
                <a:r>
                  <a:rPr lang="en-US" dirty="0"/>
                  <a:t>times, the number of ways that one event can occur </a:t>
                </a:r>
                <a:r>
                  <a:rPr lang="en-US" i="1" dirty="0"/>
                  <a:t>k </a:t>
                </a:r>
                <a:r>
                  <a:rPr lang="en-US" dirty="0"/>
                  <a:t>times is</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num>
                        <m:den>
                          <m:r>
                            <a:rPr lang="en-US" b="0" i="1" smtClean="0">
                              <a:latin typeface="Cambria Math" panose="02040503050406030204" pitchFamily="18" charset="0"/>
                            </a:rPr>
                            <m:t>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den>
                      </m:f>
                    </m:oMath>
                  </m:oMathPara>
                </a14:m>
                <a:endParaRPr lang="en-US" dirty="0"/>
              </a:p>
              <a:p>
                <a:endParaRPr lang="en-US" dirty="0"/>
              </a:p>
              <a:p>
                <a:r>
                  <a:rPr lang="en-US" dirty="0"/>
                  <a:t>where n! means to multiple </a:t>
                </a:r>
                <a:r>
                  <a:rPr lang="en-US" i="1" dirty="0"/>
                  <a:t>n </a:t>
                </a:r>
                <a:r>
                  <a:rPr lang="en-US" dirty="0"/>
                  <a:t>by all of the numbers that come before it</a:t>
                </a:r>
              </a:p>
              <a:p>
                <a:endParaRPr lang="en-US" dirty="0"/>
              </a:p>
              <a:p>
                <a:r>
                  <a:rPr lang="en-US" dirty="0"/>
                  <a:t>Examples: 3! = 3x2x1 and 100! = 100x99x98x97….x1</a:t>
                </a:r>
              </a:p>
              <a:p>
                <a:endParaRPr lang="en-US" dirty="0"/>
              </a:p>
              <a:p>
                <a:r>
                  <a:rPr lang="en-US" dirty="0"/>
                  <a:t>Note that 0!=1 </a:t>
                </a:r>
                <a:r>
                  <a:rPr lang="en-US" i="1" dirty="0"/>
                  <a:t>why?</a:t>
                </a:r>
                <a:endParaRPr lang="en-US" dirty="0"/>
              </a:p>
            </p:txBody>
          </p:sp>
        </mc:Choice>
        <mc:Fallback xmlns="">
          <p:sp>
            <p:nvSpPr>
              <p:cNvPr id="3" name="Text Placeholder 2">
                <a:extLst>
                  <a:ext uri="{FF2B5EF4-FFF2-40B4-BE49-F238E27FC236}">
                    <a16:creationId xmlns:a16="http://schemas.microsoft.com/office/drawing/2014/main" id="{CCAD409B-0EE8-6F7A-4F18-B6C5F6072244}"/>
                  </a:ext>
                </a:extLst>
              </p:cNvPr>
              <p:cNvSpPr>
                <a:spLocks noGrp="1" noRot="1" noChangeAspect="1" noMove="1" noResize="1" noEditPoints="1" noAdjustHandles="1" noChangeArrowheads="1" noChangeShapeType="1" noTextEdit="1"/>
              </p:cNvSpPr>
              <p:nvPr>
                <p:ph type="body" idx="1"/>
              </p:nvPr>
            </p:nvSpPr>
            <p:spPr>
              <a:xfrm>
                <a:off x="505350" y="1925980"/>
                <a:ext cx="11371591" cy="3940566"/>
              </a:xfrm>
              <a:blipFill>
                <a:blip r:embed="rId2"/>
                <a:stretch>
                  <a:fillRect l="-1609" t="-2322" r="-1877" b="-3560"/>
                </a:stretch>
              </a:blipFill>
            </p:spPr>
            <p:txBody>
              <a:bodyPr/>
              <a:lstStyle/>
              <a:p>
                <a:r>
                  <a:rPr lang="en-US">
                    <a:noFill/>
                  </a:rPr>
                  <a:t> </a:t>
                </a:r>
              </a:p>
            </p:txBody>
          </p:sp>
        </mc:Fallback>
      </mc:AlternateContent>
    </p:spTree>
    <p:extLst>
      <p:ext uri="{BB962C8B-B14F-4D97-AF65-F5344CB8AC3E}">
        <p14:creationId xmlns:p14="http://schemas.microsoft.com/office/powerpoint/2010/main" val="4126918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DF51-D80B-4E77-ACE5-C6278ACE4024}"/>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2F5B7A8-5BB9-4C86-579E-E2576635C3BF}"/>
                  </a:ext>
                </a:extLst>
              </p:cNvPr>
              <p:cNvSpPr>
                <a:spLocks noGrp="1"/>
              </p:cNvSpPr>
              <p:nvPr>
                <p:ph type="body" idx="1"/>
              </p:nvPr>
            </p:nvSpPr>
            <p:spPr>
              <a:xfrm>
                <a:off x="505350" y="1925980"/>
                <a:ext cx="11371591" cy="4313553"/>
              </a:xfrm>
            </p:spPr>
            <p:txBody>
              <a:bodyPr/>
              <a:lstStyle/>
              <a:p>
                <a:r>
                  <a:rPr lang="en-US" dirty="0"/>
                  <a:t>Revisit the coin example, how many ways can we get 3 heads (HHH) in 3 tosses of a fair coin?</a:t>
                </a:r>
              </a:p>
              <a:p>
                <a:endParaRPr lang="en-US" dirty="0"/>
              </a:p>
              <a:p>
                <a:r>
                  <a:rPr lang="en-US" dirty="0"/>
                  <a:t>In words, out of three things (the tosses) we need three things, or from “3” choose “3”</a:t>
                </a:r>
              </a:p>
              <a:p>
                <a:endParaRPr lang="en-US" dirty="0"/>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3</m:t>
                              </m:r>
                            </m:e>
                          </m:eqAr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3!(3−3)!</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𝑥</m:t>
                          </m:r>
                          <m:r>
                            <a:rPr lang="en-US" b="0" i="1" smtClean="0">
                              <a:latin typeface="Cambria Math" panose="02040503050406030204" pitchFamily="18" charset="0"/>
                            </a:rPr>
                            <m:t>1</m:t>
                          </m:r>
                        </m:den>
                      </m:f>
                      <m:r>
                        <a:rPr lang="en-US" b="0" i="1" smtClean="0">
                          <a:latin typeface="Cambria Math" panose="02040503050406030204" pitchFamily="18" charset="0"/>
                        </a:rPr>
                        <m:t>=1</m:t>
                      </m:r>
                    </m:oMath>
                  </m:oMathPara>
                </a14:m>
                <a:endParaRPr lang="en-US" dirty="0"/>
              </a:p>
              <a:p>
                <a:endParaRPr lang="en-US" dirty="0"/>
              </a:p>
              <a:p>
                <a:r>
                  <a:rPr lang="en-US" dirty="0"/>
                  <a:t>How many ways can 2 things be chosen from 10?</a:t>
                </a:r>
              </a:p>
              <a:p>
                <a:endParaRPr lang="en-US" dirty="0"/>
              </a:p>
              <a:p>
                <a:endParaRPr lang="en-US" dirty="0"/>
              </a:p>
            </p:txBody>
          </p:sp>
        </mc:Choice>
        <mc:Fallback xmlns="">
          <p:sp>
            <p:nvSpPr>
              <p:cNvPr id="3" name="Text Placeholder 2">
                <a:extLst>
                  <a:ext uri="{FF2B5EF4-FFF2-40B4-BE49-F238E27FC236}">
                    <a16:creationId xmlns:a16="http://schemas.microsoft.com/office/drawing/2014/main" id="{A2F5B7A8-5BB9-4C86-579E-E2576635C3BF}"/>
                  </a:ext>
                </a:extLst>
              </p:cNvPr>
              <p:cNvSpPr>
                <a:spLocks noGrp="1" noRot="1" noChangeAspect="1" noMove="1" noResize="1" noEditPoints="1" noAdjustHandles="1" noChangeArrowheads="1" noChangeShapeType="1" noTextEdit="1"/>
              </p:cNvSpPr>
              <p:nvPr>
                <p:ph type="body" idx="1"/>
              </p:nvPr>
            </p:nvSpPr>
            <p:spPr>
              <a:xfrm>
                <a:off x="505350" y="1925980"/>
                <a:ext cx="11371591" cy="4313553"/>
              </a:xfrm>
              <a:blipFill>
                <a:blip r:embed="rId2"/>
                <a:stretch>
                  <a:fillRect l="-1609" t="-211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1B7470-8293-9860-5329-1A24B7E6B9B7}"/>
              </a:ext>
            </a:extLst>
          </p:cNvPr>
          <p:cNvPicPr>
            <a:picLocks noChangeAspect="1"/>
          </p:cNvPicPr>
          <p:nvPr/>
        </p:nvPicPr>
        <p:blipFill>
          <a:blip r:embed="rId3"/>
          <a:stretch>
            <a:fillRect/>
          </a:stretch>
        </p:blipFill>
        <p:spPr>
          <a:xfrm>
            <a:off x="599394" y="5591175"/>
            <a:ext cx="5724525" cy="1009650"/>
          </a:xfrm>
          <a:prstGeom prst="rect">
            <a:avLst/>
          </a:prstGeom>
        </p:spPr>
      </p:pic>
    </p:spTree>
    <p:extLst>
      <p:ext uri="{BB962C8B-B14F-4D97-AF65-F5344CB8AC3E}">
        <p14:creationId xmlns:p14="http://schemas.microsoft.com/office/powerpoint/2010/main" val="4217870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spc="-53" dirty="0"/>
              <a:t>Example</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marR="0" lvl="0" indent="0" algn="l" defTabSz="1932584" rtl="0" eaLnBrk="1" fontAlgn="auto" latinLnBrk="0" hangingPunct="1">
              <a:lnSpc>
                <a:spcPts val="1427"/>
              </a:lnSpc>
              <a:spcBef>
                <a:spcPts val="0"/>
              </a:spcBef>
              <a:spcAft>
                <a:spcPts val="0"/>
              </a:spcAft>
              <a:buClrTx/>
              <a:buSzTx/>
              <a:buFontTx/>
              <a:buNone/>
              <a:tabLst/>
              <a:defRPr/>
            </a:pPr>
            <a:fld id="{81D60167-4931-47E6-BA6A-407CBD079E47}" type="slidenum">
              <a:rPr kumimoji="0" sz="1268" b="0" i="0" u="none" strike="noStrike" kern="0" cap="none" spc="-42" normalizeH="0" baseline="0" noProof="0" dirty="0">
                <a:ln>
                  <a:noFill/>
                </a:ln>
                <a:solidFill>
                  <a:prstClr val="black"/>
                </a:solidFill>
                <a:effectLst/>
                <a:uLnTx/>
                <a:uFillTx/>
                <a:latin typeface="Tahoma"/>
                <a:ea typeface="+mn-ea"/>
                <a:cs typeface="Tahoma"/>
              </a:rPr>
              <a:pPr marL="80524" marR="0" lvl="0" indent="0" algn="l" defTabSz="1932584" rtl="0" eaLnBrk="1" fontAlgn="auto" latinLnBrk="0" hangingPunct="1">
                <a:lnSpc>
                  <a:spcPts val="1427"/>
                </a:lnSpc>
                <a:spcBef>
                  <a:spcPts val="0"/>
                </a:spcBef>
                <a:spcAft>
                  <a:spcPts val="0"/>
                </a:spcAft>
                <a:buClrTx/>
                <a:buSzTx/>
                <a:buFontTx/>
                <a:buNone/>
                <a:tabLst/>
                <a:defRPr/>
              </a:pPr>
              <a:t>43</a:t>
            </a:fld>
            <a:r>
              <a:rPr kumimoji="0" sz="1268" b="0" i="0" u="none" strike="noStrike" kern="0" cap="none" spc="-169" normalizeH="0" baseline="0" noProof="0" dirty="0">
                <a:ln>
                  <a:noFill/>
                </a:ln>
                <a:solidFill>
                  <a:prstClr val="black"/>
                </a:solidFill>
                <a:effectLst/>
                <a:uLnTx/>
                <a:uFillTx/>
                <a:latin typeface="Tahoma"/>
                <a:ea typeface="+mn-ea"/>
                <a:cs typeface="Tahoma"/>
              </a:rPr>
              <a:t> </a:t>
            </a:r>
            <a:r>
              <a:rPr kumimoji="0" sz="1268" b="0" i="0" u="none" strike="noStrike" kern="0" cap="none" spc="180" normalizeH="0" baseline="0" noProof="0" dirty="0">
                <a:ln>
                  <a:noFill/>
                </a:ln>
                <a:solidFill>
                  <a:prstClr val="black"/>
                </a:solidFill>
                <a:effectLst/>
                <a:uLnTx/>
                <a:uFillTx/>
                <a:latin typeface="Tahoma"/>
                <a:ea typeface="+mn-ea"/>
                <a:cs typeface="Tahoma"/>
              </a:rPr>
              <a:t>/</a:t>
            </a:r>
            <a:r>
              <a:rPr kumimoji="0" sz="1268" b="0" i="0" u="none" strike="noStrike" kern="0" cap="none" spc="-159" normalizeH="0" baseline="0" noProof="0" dirty="0">
                <a:ln>
                  <a:noFill/>
                </a:ln>
                <a:solidFill>
                  <a:prstClr val="black"/>
                </a:solidFill>
                <a:effectLst/>
                <a:uLnTx/>
                <a:uFillTx/>
                <a:latin typeface="Tahoma"/>
                <a:ea typeface="+mn-ea"/>
                <a:cs typeface="Tahoma"/>
              </a:rPr>
              <a:t> </a:t>
            </a:r>
            <a:r>
              <a:rPr kumimoji="0" sz="1268" b="0" i="0" u="none" strike="noStrike" kern="0" cap="none" spc="-53" normalizeH="0" baseline="0" noProof="0" dirty="0">
                <a:ln>
                  <a:noFill/>
                </a:ln>
                <a:solidFill>
                  <a:prstClr val="black"/>
                </a:solidFill>
                <a:effectLst/>
                <a:uLnTx/>
                <a:uFillTx/>
                <a:latin typeface="Tahoma"/>
                <a:ea typeface="+mn-ea"/>
                <a:cs typeface="Tahoma"/>
              </a:rPr>
              <a:t>32</a:t>
            </a:r>
          </a:p>
        </p:txBody>
      </p:sp>
      <p:sp>
        <p:nvSpPr>
          <p:cNvPr id="3" name="object 3"/>
          <p:cNvSpPr txBox="1"/>
          <p:nvPr/>
        </p:nvSpPr>
        <p:spPr>
          <a:xfrm>
            <a:off x="428886" y="1916033"/>
            <a:ext cx="11311003" cy="2460961"/>
          </a:xfrm>
          <a:prstGeom prst="rect">
            <a:avLst/>
          </a:prstGeom>
        </p:spPr>
        <p:txBody>
          <a:bodyPr vert="horz" wrap="square" lIns="0" tIns="14763" rIns="0" bIns="0" rtlCol="0">
            <a:spAutoFit/>
          </a:bodyPr>
          <a:lstStyle/>
          <a:p>
            <a:pPr marL="370412" marR="75156" lvl="0" indent="-291230" algn="l" defTabSz="1932584" rtl="0" eaLnBrk="1" fontAlgn="auto" latinLnBrk="0" hangingPunct="1">
              <a:lnSpc>
                <a:spcPct val="102600"/>
              </a:lnSpc>
              <a:spcBef>
                <a:spcPts val="116"/>
              </a:spcBef>
              <a:spcAft>
                <a:spcPts val="0"/>
              </a:spcAft>
              <a:buClr>
                <a:srgbClr val="0C264C"/>
              </a:buClr>
              <a:buSzTx/>
              <a:buFont typeface="Lucida Sans Unicode"/>
              <a:buChar char="•"/>
              <a:tabLst>
                <a:tab pos="373096" algn="l"/>
              </a:tabLst>
              <a:defRPr/>
            </a:pPr>
            <a:r>
              <a:rPr kumimoji="0" sz="2325" b="0" i="0" u="none" strike="noStrike" kern="0" cap="none" spc="-95" normalizeH="0" baseline="0" noProof="0" dirty="0">
                <a:ln>
                  <a:noFill/>
                </a:ln>
                <a:solidFill>
                  <a:sysClr val="windowText" lastClr="000000"/>
                </a:solidFill>
                <a:effectLst/>
                <a:uLnTx/>
                <a:uFillTx/>
                <a:latin typeface="Tahoma"/>
                <a:ea typeface="+mn-ea"/>
                <a:cs typeface="Tahoma"/>
              </a:rPr>
              <a:t>Suppose </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one</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has</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148"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bowl</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with</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4</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black</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and</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2</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white</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Draw</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two</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random.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 are</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possibilities?</a:t>
            </a:r>
            <a:r>
              <a:rPr kumimoji="0" sz="2325" b="0" i="0" u="none" strike="noStrike" kern="0" cap="none" spc="127"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probability</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getting</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2</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white</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balls?</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0412" marR="64419" lvl="0" indent="-291230" algn="l" defTabSz="1932584" rtl="0" eaLnBrk="1" fontAlgn="auto" latinLnBrk="0" hangingPunct="1">
              <a:lnSpc>
                <a:spcPct val="102600"/>
              </a:lnSpc>
              <a:spcBef>
                <a:spcPts val="634"/>
              </a:spcBef>
              <a:spcAft>
                <a:spcPts val="0"/>
              </a:spcAft>
              <a:buClr>
                <a:srgbClr val="0C264C"/>
              </a:buClr>
              <a:buSzTx/>
              <a:buFont typeface="Lucida Sans Unicode"/>
              <a:buChar char="•"/>
              <a:tabLst>
                <a:tab pos="373096" algn="l"/>
              </a:tabLst>
              <a:defRPr/>
            </a:pPr>
            <a:r>
              <a:rPr kumimoji="0" sz="2325" b="0" i="0" u="none" strike="noStrike" kern="0" cap="none" spc="-95" normalizeH="0" baseline="0" noProof="0" dirty="0">
                <a:ln>
                  <a:noFill/>
                </a:ln>
                <a:solidFill>
                  <a:sysClr val="windowText" lastClr="000000"/>
                </a:solidFill>
                <a:effectLst/>
                <a:uLnTx/>
                <a:uFillTx/>
                <a:latin typeface="Tahoma"/>
                <a:ea typeface="+mn-ea"/>
                <a:cs typeface="Tahoma"/>
              </a:rPr>
              <a:t>Suppose </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now</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159"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bowl</a:t>
            </a:r>
            <a:r>
              <a:rPr kumimoji="0" sz="2325" b="0" i="0" u="none" strike="noStrike" kern="0" cap="none" spc="-127"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has</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100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25</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are</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black</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and</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75</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are</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white.</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Select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12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random.</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probability</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that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you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get</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12</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white</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balls?</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1754" marR="0" lvl="0" indent="-291230" algn="l" defTabSz="1932584" rtl="0" eaLnBrk="1" fontAlgn="auto" latinLnBrk="0" hangingPunct="1">
              <a:lnSpc>
                <a:spcPct val="100000"/>
              </a:lnSpc>
              <a:spcBef>
                <a:spcPts val="706"/>
              </a:spcBef>
              <a:spcAft>
                <a:spcPts val="0"/>
              </a:spcAft>
              <a:buClr>
                <a:srgbClr val="0C264C"/>
              </a:buClr>
              <a:buSzTx/>
              <a:buFont typeface="Lucida Sans Unicode"/>
              <a:buChar char="•"/>
              <a:tabLst>
                <a:tab pos="371754" algn="l"/>
              </a:tabLst>
              <a:defRPr/>
            </a:pPr>
            <a:r>
              <a:rPr kumimoji="0" sz="2325" b="0" i="0" u="none" strike="noStrike" kern="0" cap="none" spc="-42" normalizeH="0" baseline="0" noProof="0" dirty="0">
                <a:ln>
                  <a:noFill/>
                </a:ln>
                <a:solidFill>
                  <a:sysClr val="windowText" lastClr="000000"/>
                </a:solidFill>
                <a:effectLst/>
                <a:uLnTx/>
                <a:uFillTx/>
                <a:latin typeface="Tahoma"/>
                <a:ea typeface="+mn-ea"/>
                <a:cs typeface="Tahoma"/>
              </a:rPr>
              <a:t>How</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many</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black</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balls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would</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you</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expect</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to</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80" normalizeH="0" baseline="0" noProof="0" dirty="0">
                <a:ln>
                  <a:noFill/>
                </a:ln>
                <a:solidFill>
                  <a:sysClr val="windowText" lastClr="000000"/>
                </a:solidFill>
                <a:effectLst/>
                <a:uLnTx/>
                <a:uFillTx/>
                <a:latin typeface="Tahoma"/>
                <a:ea typeface="+mn-ea"/>
                <a:cs typeface="Tahoma"/>
              </a:rPr>
              <a:t>see</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 in</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your</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sample</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1" u="none" strike="noStrike" kern="0" cap="none" spc="0" normalizeH="0" baseline="0" noProof="0" dirty="0">
                <a:ln>
                  <a:noFill/>
                </a:ln>
                <a:solidFill>
                  <a:sysClr val="windowText" lastClr="000000"/>
                </a:solidFill>
                <a:effectLst/>
                <a:uLnTx/>
                <a:uFillTx/>
                <a:latin typeface="Arial"/>
                <a:ea typeface="+mn-ea"/>
                <a:cs typeface="Arial"/>
              </a:rPr>
              <a:t>N</a:t>
            </a:r>
            <a:r>
              <a:rPr kumimoji="0" sz="2325" b="0" i="1" u="none" strike="noStrike" kern="0" cap="none" spc="95" normalizeH="0" baseline="0" noProof="0" dirty="0">
                <a:ln>
                  <a:noFill/>
                </a:ln>
                <a:solidFill>
                  <a:sysClr val="windowText" lastClr="000000"/>
                </a:solidFill>
                <a:effectLst/>
                <a:uLnTx/>
                <a:uFillTx/>
                <a:latin typeface="Arial"/>
                <a:ea typeface="+mn-ea"/>
                <a:cs typeface="Arial"/>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t>
            </a:r>
            <a:r>
              <a:rPr kumimoji="0" sz="2325" b="0" i="0" u="none" strike="noStrike" kern="0" cap="none" spc="-148"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12?</a:t>
            </a:r>
            <a:endParaRPr kumimoji="0" lang="en-US" sz="2325" b="0" i="0" u="none" strike="noStrike" kern="0" cap="none" spc="-53" normalizeH="0" baseline="0" noProof="0" dirty="0">
              <a:ln>
                <a:noFill/>
              </a:ln>
              <a:solidFill>
                <a:sysClr val="windowText" lastClr="000000"/>
              </a:solidFill>
              <a:effectLst/>
              <a:uLnTx/>
              <a:uFillTx/>
              <a:latin typeface="Tahoma"/>
              <a:ea typeface="+mn-ea"/>
              <a:cs typeface="Tahoma"/>
            </a:endParaRPr>
          </a:p>
          <a:p>
            <a:pPr marL="371754" marR="0" lvl="0" indent="-291230" algn="l" defTabSz="1932584" rtl="0" eaLnBrk="1" fontAlgn="auto" latinLnBrk="0" hangingPunct="1">
              <a:lnSpc>
                <a:spcPct val="100000"/>
              </a:lnSpc>
              <a:spcBef>
                <a:spcPts val="706"/>
              </a:spcBef>
              <a:spcAft>
                <a:spcPts val="0"/>
              </a:spcAft>
              <a:buClr>
                <a:srgbClr val="0C264C"/>
              </a:buClr>
              <a:buSzTx/>
              <a:buFont typeface="Lucida Sans Unicode"/>
              <a:buChar char="•"/>
              <a:tabLst>
                <a:tab pos="371754" algn="l"/>
              </a:tabLst>
              <a:defRPr/>
            </a:pPr>
            <a:endParaRPr kumimoji="0" lang="en-US" sz="2325" b="0" i="0" u="none" strike="noStrike" kern="0" cap="none" spc="-53" normalizeH="0" baseline="0" noProof="0" dirty="0">
              <a:ln>
                <a:noFill/>
              </a:ln>
              <a:solidFill>
                <a:sysClr val="windowText" lastClr="000000"/>
              </a:solidFill>
              <a:effectLst/>
              <a:uLnTx/>
              <a:uFillTx/>
              <a:latin typeface="Tahoma"/>
              <a:ea typeface="+mn-ea"/>
              <a:cs typeface="Tahoma"/>
            </a:endParaRPr>
          </a:p>
        </p:txBody>
      </p:sp>
    </p:spTree>
    <p:extLst>
      <p:ext uri="{BB962C8B-B14F-4D97-AF65-F5344CB8AC3E}">
        <p14:creationId xmlns:p14="http://schemas.microsoft.com/office/powerpoint/2010/main" val="2484015597"/>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00" y="128722"/>
            <a:ext cx="8950233" cy="585433"/>
          </a:xfrm>
          <a:prstGeom prst="rect">
            <a:avLst/>
          </a:prstGeom>
        </p:spPr>
        <p:txBody>
          <a:bodyPr vert="horz" wrap="square" lIns="0" tIns="32210" rIns="0" bIns="0" rtlCol="0">
            <a:spAutoFit/>
          </a:bodyPr>
          <a:lstStyle/>
          <a:p>
            <a:pPr marL="26841">
              <a:spcBef>
                <a:spcPts val="254"/>
              </a:spcBef>
            </a:pPr>
            <a:r>
              <a:rPr dirty="0"/>
              <a:t>The</a:t>
            </a:r>
            <a:r>
              <a:rPr spc="484" dirty="0"/>
              <a:t> </a:t>
            </a:r>
            <a:r>
              <a:rPr spc="-21" dirty="0"/>
              <a:t>Binomial</a:t>
            </a:r>
            <a:r>
              <a:rPr lang="en-US" spc="-21" dirty="0"/>
              <a:t> Sampling Distribution</a:t>
            </a:r>
            <a:endParaRPr spc="-21" dirty="0"/>
          </a:p>
        </p:txBody>
      </p:sp>
      <p:sp>
        <p:nvSpPr>
          <p:cNvPr id="3" name="object 3"/>
          <p:cNvSpPr/>
          <p:nvPr/>
        </p:nvSpPr>
        <p:spPr>
          <a:xfrm>
            <a:off x="3319488" y="1960849"/>
            <a:ext cx="5541425" cy="794508"/>
          </a:xfrm>
          <a:custGeom>
            <a:avLst/>
            <a:gdLst/>
            <a:ahLst/>
            <a:cxnLst/>
            <a:rect l="l" t="t" r="r" b="b"/>
            <a:pathLst>
              <a:path w="2621915" h="375919">
                <a:moveTo>
                  <a:pt x="2570832" y="0"/>
                </a:moveTo>
                <a:lnTo>
                  <a:pt x="50800" y="0"/>
                </a:lnTo>
                <a:lnTo>
                  <a:pt x="31075" y="4008"/>
                </a:lnTo>
                <a:lnTo>
                  <a:pt x="14922" y="14922"/>
                </a:lnTo>
                <a:lnTo>
                  <a:pt x="4008" y="31075"/>
                </a:lnTo>
                <a:lnTo>
                  <a:pt x="0" y="50800"/>
                </a:lnTo>
                <a:lnTo>
                  <a:pt x="0" y="375505"/>
                </a:lnTo>
                <a:lnTo>
                  <a:pt x="2621633" y="375505"/>
                </a:lnTo>
                <a:lnTo>
                  <a:pt x="2621633" y="50800"/>
                </a:lnTo>
                <a:lnTo>
                  <a:pt x="2617625" y="31075"/>
                </a:lnTo>
                <a:lnTo>
                  <a:pt x="2606710" y="14922"/>
                </a:lnTo>
                <a:lnTo>
                  <a:pt x="2590557" y="4008"/>
                </a:lnTo>
                <a:lnTo>
                  <a:pt x="2570832" y="0"/>
                </a:lnTo>
                <a:close/>
              </a:path>
            </a:pathLst>
          </a:custGeom>
          <a:solidFill>
            <a:srgbClr val="EB5757"/>
          </a:solidFill>
        </p:spPr>
        <p:txBody>
          <a:bodyPr wrap="square" lIns="0" tIns="0" rIns="0" bIns="0" rtlCol="0"/>
          <a:lstStyle/>
          <a:p>
            <a:pPr defTabSz="1932584"/>
            <a:endParaRPr sz="3804" kern="0">
              <a:solidFill>
                <a:sysClr val="windowText" lastClr="000000"/>
              </a:solidFill>
            </a:endParaRPr>
          </a:p>
        </p:txBody>
      </p:sp>
      <p:sp>
        <p:nvSpPr>
          <p:cNvPr id="4" name="object 4"/>
          <p:cNvSpPr txBox="1"/>
          <p:nvPr/>
        </p:nvSpPr>
        <p:spPr>
          <a:xfrm>
            <a:off x="268954" y="1129541"/>
            <a:ext cx="10623861" cy="1581358"/>
          </a:xfrm>
          <a:prstGeom prst="rect">
            <a:avLst/>
          </a:prstGeom>
        </p:spPr>
        <p:txBody>
          <a:bodyPr vert="horz" wrap="square" lIns="0" tIns="24157" rIns="0" bIns="0" rtlCol="0">
            <a:spAutoFit/>
          </a:bodyPr>
          <a:lstStyle/>
          <a:p>
            <a:pPr marL="26841" defTabSz="1932584">
              <a:spcBef>
                <a:spcPts val="190"/>
              </a:spcBef>
            </a:pPr>
            <a:r>
              <a:rPr sz="2325" kern="0" dirty="0">
                <a:solidFill>
                  <a:sysClr val="windowText" lastClr="000000"/>
                </a:solidFill>
                <a:latin typeface="Tahoma"/>
                <a:cs typeface="Tahoma"/>
              </a:rPr>
              <a:t>To</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calculate</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63" dirty="0">
                <a:solidFill>
                  <a:sysClr val="windowText" lastClr="000000"/>
                </a:solidFill>
                <a:latin typeface="Tahoma"/>
                <a:cs typeface="Tahoma"/>
              </a:rPr>
              <a:t> probability </a:t>
            </a:r>
            <a:r>
              <a:rPr sz="2325" kern="0" dirty="0">
                <a:solidFill>
                  <a:sysClr val="windowText" lastClr="000000"/>
                </a:solidFill>
                <a:latin typeface="Tahoma"/>
                <a:cs typeface="Tahoma"/>
              </a:rPr>
              <a:t>of</a:t>
            </a:r>
            <a:r>
              <a:rPr sz="2325" kern="0" spc="-63" dirty="0">
                <a:solidFill>
                  <a:sysClr val="windowText" lastClr="000000"/>
                </a:solidFill>
                <a:latin typeface="Tahoma"/>
                <a:cs typeface="Tahoma"/>
              </a:rPr>
              <a:t> </a:t>
            </a:r>
            <a:r>
              <a:rPr sz="2325" kern="0" spc="-95" dirty="0">
                <a:solidFill>
                  <a:sysClr val="windowText" lastClr="000000"/>
                </a:solidFill>
                <a:latin typeface="Tahoma"/>
                <a:cs typeface="Tahoma"/>
              </a:rPr>
              <a:t>observing</a:t>
            </a:r>
            <a:r>
              <a:rPr sz="2325" kern="0" spc="-53" dirty="0">
                <a:solidFill>
                  <a:sysClr val="windowText" lastClr="000000"/>
                </a:solidFill>
                <a:latin typeface="Tahoma"/>
                <a:cs typeface="Tahoma"/>
              </a:rPr>
              <a:t> </a:t>
            </a:r>
            <a:r>
              <a:rPr sz="2325" i="1" kern="0" dirty="0">
                <a:solidFill>
                  <a:sysClr val="windowText" lastClr="000000"/>
                </a:solidFill>
                <a:latin typeface="Arial"/>
                <a:cs typeface="Arial"/>
              </a:rPr>
              <a:t>X</a:t>
            </a:r>
            <a:r>
              <a:rPr sz="2325" i="1" kern="0" spc="285" dirty="0">
                <a:solidFill>
                  <a:sysClr val="windowText" lastClr="000000"/>
                </a:solidFill>
                <a:latin typeface="Arial"/>
                <a:cs typeface="Arial"/>
              </a:rPr>
              <a:t> </a:t>
            </a:r>
            <a:r>
              <a:rPr sz="2325" kern="0" spc="-74" dirty="0">
                <a:solidFill>
                  <a:sysClr val="windowText" lastClr="000000"/>
                </a:solidFill>
                <a:latin typeface="Tahoma"/>
                <a:cs typeface="Tahoma"/>
              </a:rPr>
              <a:t>results </a:t>
            </a:r>
            <a:r>
              <a:rPr sz="2325" kern="0" dirty="0">
                <a:solidFill>
                  <a:sysClr val="windowText" lastClr="000000"/>
                </a:solidFill>
                <a:latin typeface="Tahoma"/>
                <a:cs typeface="Tahoma"/>
              </a:rPr>
              <a:t>in</a:t>
            </a:r>
            <a:r>
              <a:rPr sz="2325" kern="0" spc="-63" dirty="0">
                <a:solidFill>
                  <a:sysClr val="windowText" lastClr="000000"/>
                </a:solidFill>
                <a:latin typeface="Tahoma"/>
                <a:cs typeface="Tahoma"/>
              </a:rPr>
              <a:t> </a:t>
            </a:r>
            <a:r>
              <a:rPr sz="2325" i="1" kern="0" dirty="0">
                <a:solidFill>
                  <a:sysClr val="windowText" lastClr="000000"/>
                </a:solidFill>
                <a:latin typeface="Arial"/>
                <a:cs typeface="Arial"/>
              </a:rPr>
              <a:t>n</a:t>
            </a:r>
            <a:r>
              <a:rPr sz="2325" i="1" kern="0" spc="53" dirty="0">
                <a:solidFill>
                  <a:sysClr val="windowText" lastClr="000000"/>
                </a:solidFill>
                <a:latin typeface="Arial"/>
                <a:cs typeface="Arial"/>
              </a:rPr>
              <a:t> </a:t>
            </a:r>
            <a:r>
              <a:rPr sz="2325" kern="0" spc="-21" dirty="0">
                <a:solidFill>
                  <a:sysClr val="windowText" lastClr="000000"/>
                </a:solidFill>
                <a:latin typeface="Tahoma"/>
                <a:cs typeface="Tahoma"/>
              </a:rPr>
              <a:t>trials</a:t>
            </a:r>
            <a:r>
              <a:rPr sz="2325" kern="0" spc="-63" dirty="0">
                <a:solidFill>
                  <a:sysClr val="windowText" lastClr="000000"/>
                </a:solidFill>
                <a:latin typeface="Tahoma"/>
                <a:cs typeface="Tahoma"/>
              </a:rPr>
              <a:t> </a:t>
            </a:r>
            <a:r>
              <a:rPr sz="2325" kern="0" spc="-137" dirty="0">
                <a:solidFill>
                  <a:sysClr val="windowText" lastClr="000000"/>
                </a:solidFill>
                <a:latin typeface="Tahoma"/>
                <a:cs typeface="Tahoma"/>
              </a:rPr>
              <a:t>use</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53" dirty="0">
                <a:solidFill>
                  <a:sysClr val="windowText" lastClr="000000"/>
                </a:solidFill>
                <a:latin typeface="Tahoma"/>
                <a:cs typeface="Tahoma"/>
              </a:rPr>
              <a:t> </a:t>
            </a:r>
            <a:r>
              <a:rPr sz="2325" kern="0" spc="-21" dirty="0">
                <a:solidFill>
                  <a:sysClr val="windowText" lastClr="000000"/>
                </a:solidFill>
                <a:latin typeface="Tahoma"/>
                <a:cs typeface="Tahoma"/>
              </a:rPr>
              <a:t>Binomial</a:t>
            </a:r>
            <a:r>
              <a:rPr sz="2325" kern="0" spc="-63" dirty="0">
                <a:solidFill>
                  <a:sysClr val="windowText" lastClr="000000"/>
                </a:solidFill>
                <a:latin typeface="Tahoma"/>
                <a:cs typeface="Tahoma"/>
              </a:rPr>
              <a:t> </a:t>
            </a:r>
            <a:r>
              <a:rPr sz="2325" kern="0" spc="-21" dirty="0">
                <a:solidFill>
                  <a:sysClr val="windowText" lastClr="000000"/>
                </a:solidFill>
                <a:latin typeface="Tahoma"/>
                <a:cs typeface="Tahoma"/>
              </a:rPr>
              <a:t>formula</a:t>
            </a:r>
            <a:endParaRPr sz="2325" kern="0" dirty="0">
              <a:solidFill>
                <a:sysClr val="windowText" lastClr="000000"/>
              </a:solidFill>
              <a:latin typeface="Tahoma"/>
              <a:cs typeface="Tahoma"/>
            </a:endParaRPr>
          </a:p>
          <a:p>
            <a:pPr defTabSz="1932584">
              <a:spcBef>
                <a:spcPts val="32"/>
              </a:spcBef>
            </a:pPr>
            <a:endParaRPr sz="2959" kern="0" dirty="0">
              <a:solidFill>
                <a:sysClr val="windowText" lastClr="000000"/>
              </a:solidFill>
              <a:latin typeface="Tahoma"/>
              <a:cs typeface="Tahoma"/>
            </a:endParaRPr>
          </a:p>
          <a:p>
            <a:pPr marL="3156555" marR="2559332" defTabSz="1932584">
              <a:lnSpc>
                <a:spcPts val="2938"/>
              </a:lnSpc>
            </a:pPr>
            <a:r>
              <a:rPr sz="2536" kern="0" dirty="0">
                <a:solidFill>
                  <a:srgbClr val="FFFFFF"/>
                </a:solidFill>
                <a:latin typeface="Calibri"/>
                <a:cs typeface="Calibri"/>
              </a:rPr>
              <a:t>The</a:t>
            </a:r>
            <a:r>
              <a:rPr sz="2536" kern="0" spc="180" dirty="0">
                <a:solidFill>
                  <a:srgbClr val="FFFFFF"/>
                </a:solidFill>
                <a:latin typeface="Calibri"/>
                <a:cs typeface="Calibri"/>
              </a:rPr>
              <a:t> </a:t>
            </a:r>
            <a:r>
              <a:rPr sz="2536" kern="0" spc="-21" dirty="0">
                <a:solidFill>
                  <a:srgbClr val="FFFFFF"/>
                </a:solidFill>
                <a:latin typeface="Calibri"/>
                <a:cs typeface="Calibri"/>
              </a:rPr>
              <a:t>binomial</a:t>
            </a:r>
            <a:r>
              <a:rPr sz="2536" kern="0" spc="190" dirty="0">
                <a:solidFill>
                  <a:srgbClr val="FFFFFF"/>
                </a:solidFill>
                <a:latin typeface="Calibri"/>
                <a:cs typeface="Calibri"/>
              </a:rPr>
              <a:t> </a:t>
            </a:r>
            <a:r>
              <a:rPr sz="2536" kern="0" spc="-42" dirty="0">
                <a:solidFill>
                  <a:srgbClr val="FFFFFF"/>
                </a:solidFill>
                <a:latin typeface="Calibri"/>
                <a:cs typeface="Calibri"/>
              </a:rPr>
              <a:t>coefficient</a:t>
            </a:r>
            <a:r>
              <a:rPr sz="2536" kern="0" spc="180" dirty="0">
                <a:solidFill>
                  <a:srgbClr val="FFFFFF"/>
                </a:solidFill>
                <a:latin typeface="Calibri"/>
                <a:cs typeface="Calibri"/>
              </a:rPr>
              <a:t> </a:t>
            </a:r>
            <a:r>
              <a:rPr sz="2536" kern="0" dirty="0">
                <a:solidFill>
                  <a:srgbClr val="FFFFFF"/>
                </a:solidFill>
                <a:latin typeface="Calibri"/>
                <a:cs typeface="Calibri"/>
              </a:rPr>
              <a:t>is</a:t>
            </a:r>
            <a:r>
              <a:rPr sz="2536" kern="0" spc="190" dirty="0">
                <a:solidFill>
                  <a:srgbClr val="FFFFFF"/>
                </a:solidFill>
                <a:latin typeface="Calibri"/>
                <a:cs typeface="Calibri"/>
              </a:rPr>
              <a:t> </a:t>
            </a:r>
            <a:r>
              <a:rPr sz="2536" kern="0" spc="-63" dirty="0">
                <a:solidFill>
                  <a:srgbClr val="FFFFFF"/>
                </a:solidFill>
                <a:latin typeface="Calibri"/>
                <a:cs typeface="Calibri"/>
              </a:rPr>
              <a:t>defined</a:t>
            </a:r>
            <a:r>
              <a:rPr sz="2536" kern="0" spc="180" dirty="0">
                <a:solidFill>
                  <a:srgbClr val="FFFFFF"/>
                </a:solidFill>
                <a:latin typeface="Calibri"/>
                <a:cs typeface="Calibri"/>
              </a:rPr>
              <a:t> </a:t>
            </a:r>
            <a:r>
              <a:rPr sz="2536" kern="0" spc="-53" dirty="0">
                <a:solidFill>
                  <a:srgbClr val="FFFFFF"/>
                </a:solidFill>
                <a:latin typeface="Calibri"/>
                <a:cs typeface="Calibri"/>
              </a:rPr>
              <a:t>by </a:t>
            </a:r>
            <a:r>
              <a:rPr sz="2536" kern="0" dirty="0">
                <a:solidFill>
                  <a:srgbClr val="FFFFFF"/>
                </a:solidFill>
                <a:latin typeface="Calibri"/>
                <a:cs typeface="Calibri"/>
              </a:rPr>
              <a:t>the</a:t>
            </a:r>
            <a:r>
              <a:rPr sz="2536" kern="0" spc="42" dirty="0">
                <a:solidFill>
                  <a:srgbClr val="FFFFFF"/>
                </a:solidFill>
                <a:latin typeface="Calibri"/>
                <a:cs typeface="Calibri"/>
              </a:rPr>
              <a:t> </a:t>
            </a:r>
            <a:r>
              <a:rPr sz="2536" kern="0" dirty="0">
                <a:solidFill>
                  <a:srgbClr val="FFFFFF"/>
                </a:solidFill>
                <a:latin typeface="Calibri"/>
                <a:cs typeface="Calibri"/>
              </a:rPr>
              <a:t>next</a:t>
            </a:r>
            <a:r>
              <a:rPr sz="2536" kern="0" spc="63" dirty="0">
                <a:solidFill>
                  <a:srgbClr val="FFFFFF"/>
                </a:solidFill>
                <a:latin typeface="Calibri"/>
                <a:cs typeface="Calibri"/>
              </a:rPr>
              <a:t> </a:t>
            </a:r>
            <a:r>
              <a:rPr sz="2536" kern="0" spc="-21" dirty="0">
                <a:solidFill>
                  <a:srgbClr val="FFFFFF"/>
                </a:solidFill>
                <a:latin typeface="Calibri"/>
                <a:cs typeface="Calibri"/>
              </a:rPr>
              <a:t>expression:</a:t>
            </a:r>
            <a:endParaRPr sz="2536" kern="0" dirty="0">
              <a:solidFill>
                <a:sysClr val="windowText" lastClr="000000"/>
              </a:solidFill>
              <a:latin typeface="Calibri"/>
              <a:cs typeface="Calibri"/>
            </a:endParaRPr>
          </a:p>
        </p:txBody>
      </p:sp>
      <p:grpSp>
        <p:nvGrpSpPr>
          <p:cNvPr id="5" name="object 5"/>
          <p:cNvGrpSpPr/>
          <p:nvPr/>
        </p:nvGrpSpPr>
        <p:grpSpPr>
          <a:xfrm>
            <a:off x="3319488" y="2054337"/>
            <a:ext cx="5648791" cy="1751407"/>
            <a:chOff x="1569198" y="972005"/>
            <a:chExt cx="2672715" cy="828675"/>
          </a:xfrm>
        </p:grpSpPr>
        <p:pic>
          <p:nvPicPr>
            <p:cNvPr id="6" name="object 6"/>
            <p:cNvPicPr/>
            <p:nvPr/>
          </p:nvPicPr>
          <p:blipFill>
            <a:blip r:embed="rId2" cstate="print"/>
            <a:stretch>
              <a:fillRect/>
            </a:stretch>
          </p:blipFill>
          <p:spPr>
            <a:xfrm>
              <a:off x="1569199" y="1290624"/>
              <a:ext cx="2621632" cy="50609"/>
            </a:xfrm>
            <a:prstGeom prst="rect">
              <a:avLst/>
            </a:prstGeom>
          </p:spPr>
        </p:pic>
        <p:pic>
          <p:nvPicPr>
            <p:cNvPr id="7" name="object 7"/>
            <p:cNvPicPr/>
            <p:nvPr/>
          </p:nvPicPr>
          <p:blipFill>
            <a:blip r:embed="rId3" cstate="print"/>
            <a:stretch>
              <a:fillRect/>
            </a:stretch>
          </p:blipFill>
          <p:spPr>
            <a:xfrm>
              <a:off x="1619999" y="1699005"/>
              <a:ext cx="101600" cy="101600"/>
            </a:xfrm>
            <a:prstGeom prst="rect">
              <a:avLst/>
            </a:prstGeom>
          </p:spPr>
        </p:pic>
        <p:pic>
          <p:nvPicPr>
            <p:cNvPr id="8" name="object 8"/>
            <p:cNvPicPr/>
            <p:nvPr/>
          </p:nvPicPr>
          <p:blipFill>
            <a:blip r:embed="rId4" cstate="print"/>
            <a:stretch>
              <a:fillRect/>
            </a:stretch>
          </p:blipFill>
          <p:spPr>
            <a:xfrm>
              <a:off x="1670799" y="1686305"/>
              <a:ext cx="2570796" cy="114300"/>
            </a:xfrm>
            <a:prstGeom prst="rect">
              <a:avLst/>
            </a:prstGeom>
          </p:spPr>
        </p:pic>
        <p:pic>
          <p:nvPicPr>
            <p:cNvPr id="9" name="object 9"/>
            <p:cNvPicPr/>
            <p:nvPr/>
          </p:nvPicPr>
          <p:blipFill>
            <a:blip r:embed="rId5" cstate="print"/>
            <a:stretch>
              <a:fillRect/>
            </a:stretch>
          </p:blipFill>
          <p:spPr>
            <a:xfrm>
              <a:off x="4190832" y="972007"/>
              <a:ext cx="50764" cy="726998"/>
            </a:xfrm>
            <a:prstGeom prst="rect">
              <a:avLst/>
            </a:prstGeom>
          </p:spPr>
        </p:pic>
        <p:sp>
          <p:nvSpPr>
            <p:cNvPr id="10" name="object 10"/>
            <p:cNvSpPr/>
            <p:nvPr/>
          </p:nvSpPr>
          <p:spPr>
            <a:xfrm>
              <a:off x="1569198" y="1334904"/>
              <a:ext cx="2621915" cy="415290"/>
            </a:xfrm>
            <a:custGeom>
              <a:avLst/>
              <a:gdLst/>
              <a:ahLst/>
              <a:cxnLst/>
              <a:rect l="l" t="t" r="r" b="b"/>
              <a:pathLst>
                <a:path w="2621915" h="415289">
                  <a:moveTo>
                    <a:pt x="2621633" y="0"/>
                  </a:moveTo>
                  <a:lnTo>
                    <a:pt x="0" y="0"/>
                  </a:lnTo>
                  <a:lnTo>
                    <a:pt x="0" y="364100"/>
                  </a:lnTo>
                  <a:lnTo>
                    <a:pt x="4008" y="383825"/>
                  </a:lnTo>
                  <a:lnTo>
                    <a:pt x="14922" y="399978"/>
                  </a:lnTo>
                  <a:lnTo>
                    <a:pt x="31075" y="410892"/>
                  </a:lnTo>
                  <a:lnTo>
                    <a:pt x="50800" y="414901"/>
                  </a:lnTo>
                  <a:lnTo>
                    <a:pt x="2570832" y="414901"/>
                  </a:lnTo>
                  <a:lnTo>
                    <a:pt x="2590557" y="410892"/>
                  </a:lnTo>
                  <a:lnTo>
                    <a:pt x="2606710" y="399978"/>
                  </a:lnTo>
                  <a:lnTo>
                    <a:pt x="2617625" y="383825"/>
                  </a:lnTo>
                  <a:lnTo>
                    <a:pt x="2621633" y="364100"/>
                  </a:lnTo>
                  <a:lnTo>
                    <a:pt x="2621633" y="0"/>
                  </a:lnTo>
                  <a:close/>
                </a:path>
              </a:pathLst>
            </a:custGeom>
            <a:solidFill>
              <a:srgbClr val="E5E5EA"/>
            </a:solidFill>
          </p:spPr>
          <p:txBody>
            <a:bodyPr wrap="square" lIns="0" tIns="0" rIns="0" bIns="0" rtlCol="0"/>
            <a:lstStyle/>
            <a:p>
              <a:pPr defTabSz="1932584"/>
              <a:endParaRPr sz="3804" kern="0">
                <a:solidFill>
                  <a:sysClr val="windowText" lastClr="000000"/>
                </a:solidFill>
              </a:endParaRPr>
            </a:p>
          </p:txBody>
        </p:sp>
        <p:sp>
          <p:nvSpPr>
            <p:cNvPr id="11" name="object 11"/>
            <p:cNvSpPr/>
            <p:nvPr/>
          </p:nvSpPr>
          <p:spPr>
            <a:xfrm>
              <a:off x="4190832" y="1010105"/>
              <a:ext cx="0" cy="708025"/>
            </a:xfrm>
            <a:custGeom>
              <a:avLst/>
              <a:gdLst/>
              <a:ahLst/>
              <a:cxnLst/>
              <a:rect l="l" t="t" r="r" b="b"/>
              <a:pathLst>
                <a:path h="708025">
                  <a:moveTo>
                    <a:pt x="0" y="707950"/>
                  </a:moveTo>
                  <a:lnTo>
                    <a:pt x="0" y="0"/>
                  </a:lnTo>
                </a:path>
              </a:pathLst>
            </a:custGeom>
            <a:ln w="3175">
              <a:solidFill>
                <a:srgbClr val="7F7F7F"/>
              </a:solidFill>
            </a:ln>
          </p:spPr>
          <p:txBody>
            <a:bodyPr wrap="square" lIns="0" tIns="0" rIns="0" bIns="0" rtlCol="0"/>
            <a:lstStyle/>
            <a:p>
              <a:pPr defTabSz="1932584"/>
              <a:endParaRPr sz="3804" kern="0">
                <a:solidFill>
                  <a:sysClr val="windowText" lastClr="000000"/>
                </a:solidFill>
              </a:endParaRPr>
            </a:p>
          </p:txBody>
        </p:sp>
        <p:sp>
          <p:nvSpPr>
            <p:cNvPr id="12" name="object 12"/>
            <p:cNvSpPr/>
            <p:nvPr/>
          </p:nvSpPr>
          <p:spPr>
            <a:xfrm>
              <a:off x="4190832" y="997405"/>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pPr defTabSz="1932584"/>
              <a:endParaRPr sz="3804" kern="0">
                <a:solidFill>
                  <a:sysClr val="windowText" lastClr="000000"/>
                </a:solidFill>
              </a:endParaRPr>
            </a:p>
          </p:txBody>
        </p:sp>
        <p:sp>
          <p:nvSpPr>
            <p:cNvPr id="13" name="object 13"/>
            <p:cNvSpPr/>
            <p:nvPr/>
          </p:nvSpPr>
          <p:spPr>
            <a:xfrm>
              <a:off x="4190832" y="984705"/>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pPr defTabSz="1932584"/>
              <a:endParaRPr sz="3804" kern="0">
                <a:solidFill>
                  <a:sysClr val="windowText" lastClr="000000"/>
                </a:solidFill>
              </a:endParaRPr>
            </a:p>
          </p:txBody>
        </p:sp>
        <p:sp>
          <p:nvSpPr>
            <p:cNvPr id="14" name="object 14"/>
            <p:cNvSpPr/>
            <p:nvPr/>
          </p:nvSpPr>
          <p:spPr>
            <a:xfrm>
              <a:off x="4190832" y="972005"/>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pPr defTabSz="1932584"/>
              <a:endParaRPr sz="3804" kern="0">
                <a:solidFill>
                  <a:sysClr val="windowText" lastClr="000000"/>
                </a:solidFill>
              </a:endParaRPr>
            </a:p>
          </p:txBody>
        </p:sp>
      </p:grpSp>
      <p:sp>
        <p:nvSpPr>
          <p:cNvPr id="15" name="object 15"/>
          <p:cNvSpPr txBox="1"/>
          <p:nvPr/>
        </p:nvSpPr>
        <p:spPr>
          <a:xfrm>
            <a:off x="4912772" y="2593609"/>
            <a:ext cx="646880" cy="680324"/>
          </a:xfrm>
          <a:prstGeom prst="rect">
            <a:avLst/>
          </a:prstGeom>
        </p:spPr>
        <p:txBody>
          <a:bodyPr vert="horz" wrap="square" lIns="0" tIns="319414" rIns="0" bIns="0" rtlCol="0">
            <a:spAutoFit/>
          </a:bodyPr>
          <a:lstStyle/>
          <a:p>
            <a:pPr marL="26841" defTabSz="1932584">
              <a:spcBef>
                <a:spcPts val="2515"/>
              </a:spcBef>
            </a:pPr>
            <a:r>
              <a:rPr sz="2325" kern="0" dirty="0">
                <a:solidFill>
                  <a:sysClr val="windowText" lastClr="000000"/>
                </a:solidFill>
                <a:latin typeface="Arial"/>
                <a:cs typeface="Arial"/>
              </a:rPr>
              <a:t> </a:t>
            </a:r>
            <a:endParaRPr sz="2325" kern="0">
              <a:solidFill>
                <a:sysClr val="windowText" lastClr="000000"/>
              </a:solidFill>
              <a:latin typeface="Arial"/>
              <a:cs typeface="Arial"/>
            </a:endParaRPr>
          </a:p>
        </p:txBody>
      </p:sp>
      <p:sp>
        <p:nvSpPr>
          <p:cNvPr id="19" name="object 19"/>
          <p:cNvSpPr/>
          <p:nvPr/>
        </p:nvSpPr>
        <p:spPr>
          <a:xfrm>
            <a:off x="3319488" y="4019296"/>
            <a:ext cx="5541425" cy="420069"/>
          </a:xfrm>
          <a:custGeom>
            <a:avLst/>
            <a:gdLst/>
            <a:ahLst/>
            <a:cxnLst/>
            <a:rect l="l" t="t" r="r" b="b"/>
            <a:pathLst>
              <a:path w="2621915" h="198755">
                <a:moveTo>
                  <a:pt x="2570832" y="0"/>
                </a:moveTo>
                <a:lnTo>
                  <a:pt x="50800" y="0"/>
                </a:lnTo>
                <a:lnTo>
                  <a:pt x="31075" y="4008"/>
                </a:lnTo>
                <a:lnTo>
                  <a:pt x="14922" y="14922"/>
                </a:lnTo>
                <a:lnTo>
                  <a:pt x="4008" y="31075"/>
                </a:lnTo>
                <a:lnTo>
                  <a:pt x="0" y="50800"/>
                </a:lnTo>
                <a:lnTo>
                  <a:pt x="0" y="198367"/>
                </a:lnTo>
                <a:lnTo>
                  <a:pt x="2621633" y="198367"/>
                </a:lnTo>
                <a:lnTo>
                  <a:pt x="2621633" y="50800"/>
                </a:lnTo>
                <a:lnTo>
                  <a:pt x="2617625" y="31075"/>
                </a:lnTo>
                <a:lnTo>
                  <a:pt x="2606710" y="14922"/>
                </a:lnTo>
                <a:lnTo>
                  <a:pt x="2590557" y="4008"/>
                </a:lnTo>
                <a:lnTo>
                  <a:pt x="2570832" y="0"/>
                </a:lnTo>
                <a:close/>
              </a:path>
            </a:pathLst>
          </a:custGeom>
          <a:solidFill>
            <a:srgbClr val="EB5757"/>
          </a:solidFill>
        </p:spPr>
        <p:txBody>
          <a:bodyPr wrap="square" lIns="0" tIns="0" rIns="0" bIns="0" rtlCol="0"/>
          <a:lstStyle/>
          <a:p>
            <a:pPr defTabSz="1932584"/>
            <a:endParaRPr sz="3804" kern="0">
              <a:solidFill>
                <a:sysClr val="windowText" lastClr="000000"/>
              </a:solidFill>
            </a:endParaRPr>
          </a:p>
        </p:txBody>
      </p:sp>
      <p:sp>
        <p:nvSpPr>
          <p:cNvPr id="20" name="object 20"/>
          <p:cNvSpPr txBox="1"/>
          <p:nvPr/>
        </p:nvSpPr>
        <p:spPr>
          <a:xfrm>
            <a:off x="3400014" y="3974922"/>
            <a:ext cx="4791205" cy="415983"/>
          </a:xfrm>
          <a:prstGeom prst="rect">
            <a:avLst/>
          </a:prstGeom>
        </p:spPr>
        <p:txBody>
          <a:bodyPr vert="horz" wrap="square" lIns="0" tIns="25499" rIns="0" bIns="0" rtlCol="0">
            <a:spAutoFit/>
          </a:bodyPr>
          <a:lstStyle/>
          <a:p>
            <a:pPr marL="26841" defTabSz="1932584">
              <a:spcBef>
                <a:spcPts val="201"/>
              </a:spcBef>
            </a:pPr>
            <a:r>
              <a:rPr sz="2536" kern="0" dirty="0">
                <a:solidFill>
                  <a:srgbClr val="FFFFFF"/>
                </a:solidFill>
                <a:latin typeface="Calibri"/>
                <a:cs typeface="Calibri"/>
              </a:rPr>
              <a:t>The</a:t>
            </a:r>
            <a:r>
              <a:rPr sz="2536" kern="0" spc="148" dirty="0">
                <a:solidFill>
                  <a:srgbClr val="FFFFFF"/>
                </a:solidFill>
                <a:latin typeface="Calibri"/>
                <a:cs typeface="Calibri"/>
              </a:rPr>
              <a:t> </a:t>
            </a:r>
            <a:r>
              <a:rPr sz="2536" kern="0" spc="-21" dirty="0">
                <a:solidFill>
                  <a:srgbClr val="FFFFFF"/>
                </a:solidFill>
                <a:latin typeface="Calibri"/>
                <a:cs typeface="Calibri"/>
              </a:rPr>
              <a:t>binomial</a:t>
            </a:r>
            <a:r>
              <a:rPr sz="2536" kern="0" spc="159" dirty="0">
                <a:solidFill>
                  <a:srgbClr val="FFFFFF"/>
                </a:solidFill>
                <a:latin typeface="Calibri"/>
                <a:cs typeface="Calibri"/>
              </a:rPr>
              <a:t> </a:t>
            </a:r>
            <a:r>
              <a:rPr sz="2536" kern="0" spc="-42" dirty="0">
                <a:solidFill>
                  <a:srgbClr val="FFFFFF"/>
                </a:solidFill>
                <a:latin typeface="Calibri"/>
                <a:cs typeface="Calibri"/>
              </a:rPr>
              <a:t>formula</a:t>
            </a:r>
            <a:r>
              <a:rPr sz="2536" kern="0" spc="159" dirty="0">
                <a:solidFill>
                  <a:srgbClr val="FFFFFF"/>
                </a:solidFill>
                <a:latin typeface="Calibri"/>
                <a:cs typeface="Calibri"/>
              </a:rPr>
              <a:t> </a:t>
            </a:r>
            <a:r>
              <a:rPr sz="2536" kern="0" dirty="0">
                <a:solidFill>
                  <a:srgbClr val="FFFFFF"/>
                </a:solidFill>
                <a:latin typeface="Calibri"/>
                <a:cs typeface="Calibri"/>
              </a:rPr>
              <a:t>is</a:t>
            </a:r>
            <a:r>
              <a:rPr sz="2536" kern="0" spc="148" dirty="0">
                <a:solidFill>
                  <a:srgbClr val="FFFFFF"/>
                </a:solidFill>
                <a:latin typeface="Calibri"/>
                <a:cs typeface="Calibri"/>
              </a:rPr>
              <a:t> </a:t>
            </a:r>
            <a:r>
              <a:rPr sz="2536" kern="0" spc="-63" dirty="0">
                <a:solidFill>
                  <a:srgbClr val="FFFFFF"/>
                </a:solidFill>
                <a:latin typeface="Calibri"/>
                <a:cs typeface="Calibri"/>
              </a:rPr>
              <a:t>defined</a:t>
            </a:r>
            <a:r>
              <a:rPr sz="2536" kern="0" spc="169" dirty="0">
                <a:solidFill>
                  <a:srgbClr val="FFFFFF"/>
                </a:solidFill>
                <a:latin typeface="Calibri"/>
                <a:cs typeface="Calibri"/>
              </a:rPr>
              <a:t> </a:t>
            </a:r>
            <a:r>
              <a:rPr sz="2536" kern="0" dirty="0">
                <a:solidFill>
                  <a:srgbClr val="FFFFFF"/>
                </a:solidFill>
                <a:latin typeface="Calibri"/>
                <a:cs typeface="Calibri"/>
              </a:rPr>
              <a:t>by</a:t>
            </a:r>
            <a:r>
              <a:rPr sz="2536" kern="0" spc="148" dirty="0">
                <a:solidFill>
                  <a:srgbClr val="FFFFFF"/>
                </a:solidFill>
                <a:latin typeface="Calibri"/>
                <a:cs typeface="Calibri"/>
              </a:rPr>
              <a:t> </a:t>
            </a:r>
            <a:r>
              <a:rPr sz="2536" kern="0" spc="-106" dirty="0">
                <a:solidFill>
                  <a:srgbClr val="FFFFFF"/>
                </a:solidFill>
                <a:latin typeface="Calibri"/>
                <a:cs typeface="Calibri"/>
              </a:rPr>
              <a:t>:</a:t>
            </a:r>
            <a:endParaRPr sz="2536" kern="0">
              <a:solidFill>
                <a:sysClr val="windowText" lastClr="000000"/>
              </a:solidFill>
              <a:latin typeface="Calibri"/>
              <a:cs typeface="Calibri"/>
            </a:endParaRPr>
          </a:p>
        </p:txBody>
      </p:sp>
      <p:grpSp>
        <p:nvGrpSpPr>
          <p:cNvPr id="21" name="object 21"/>
          <p:cNvGrpSpPr/>
          <p:nvPr/>
        </p:nvGrpSpPr>
        <p:grpSpPr>
          <a:xfrm>
            <a:off x="3319488" y="4112778"/>
            <a:ext cx="5648791" cy="1376968"/>
            <a:chOff x="1569198" y="1945953"/>
            <a:chExt cx="2672715" cy="651510"/>
          </a:xfrm>
        </p:grpSpPr>
        <p:pic>
          <p:nvPicPr>
            <p:cNvPr id="22" name="object 22"/>
            <p:cNvPicPr/>
            <p:nvPr/>
          </p:nvPicPr>
          <p:blipFill>
            <a:blip r:embed="rId6" cstate="print"/>
            <a:stretch>
              <a:fillRect/>
            </a:stretch>
          </p:blipFill>
          <p:spPr>
            <a:xfrm>
              <a:off x="1569199" y="2087435"/>
              <a:ext cx="2621632" cy="50609"/>
            </a:xfrm>
            <a:prstGeom prst="rect">
              <a:avLst/>
            </a:prstGeom>
          </p:spPr>
        </p:pic>
        <p:pic>
          <p:nvPicPr>
            <p:cNvPr id="23" name="object 23"/>
            <p:cNvPicPr/>
            <p:nvPr/>
          </p:nvPicPr>
          <p:blipFill>
            <a:blip r:embed="rId7" cstate="print"/>
            <a:stretch>
              <a:fillRect/>
            </a:stretch>
          </p:blipFill>
          <p:spPr>
            <a:xfrm>
              <a:off x="1619999" y="2495816"/>
              <a:ext cx="101600" cy="101600"/>
            </a:xfrm>
            <a:prstGeom prst="rect">
              <a:avLst/>
            </a:prstGeom>
          </p:spPr>
        </p:pic>
        <p:pic>
          <p:nvPicPr>
            <p:cNvPr id="24" name="object 24"/>
            <p:cNvPicPr/>
            <p:nvPr/>
          </p:nvPicPr>
          <p:blipFill>
            <a:blip r:embed="rId8" cstate="print"/>
            <a:stretch>
              <a:fillRect/>
            </a:stretch>
          </p:blipFill>
          <p:spPr>
            <a:xfrm>
              <a:off x="1670799" y="2483116"/>
              <a:ext cx="2570796" cy="114300"/>
            </a:xfrm>
            <a:prstGeom prst="rect">
              <a:avLst/>
            </a:prstGeom>
          </p:spPr>
        </p:pic>
        <p:pic>
          <p:nvPicPr>
            <p:cNvPr id="25" name="object 25"/>
            <p:cNvPicPr/>
            <p:nvPr/>
          </p:nvPicPr>
          <p:blipFill>
            <a:blip r:embed="rId9" cstate="print"/>
            <a:stretch>
              <a:fillRect/>
            </a:stretch>
          </p:blipFill>
          <p:spPr>
            <a:xfrm>
              <a:off x="4190832" y="1945957"/>
              <a:ext cx="50764" cy="549859"/>
            </a:xfrm>
            <a:prstGeom prst="rect">
              <a:avLst/>
            </a:prstGeom>
          </p:spPr>
        </p:pic>
        <p:sp>
          <p:nvSpPr>
            <p:cNvPr id="26" name="object 26"/>
            <p:cNvSpPr/>
            <p:nvPr/>
          </p:nvSpPr>
          <p:spPr>
            <a:xfrm>
              <a:off x="1569198" y="2131715"/>
              <a:ext cx="2621915" cy="415290"/>
            </a:xfrm>
            <a:custGeom>
              <a:avLst/>
              <a:gdLst/>
              <a:ahLst/>
              <a:cxnLst/>
              <a:rect l="l" t="t" r="r" b="b"/>
              <a:pathLst>
                <a:path w="2621915" h="415289">
                  <a:moveTo>
                    <a:pt x="2621633" y="0"/>
                  </a:moveTo>
                  <a:lnTo>
                    <a:pt x="0" y="0"/>
                  </a:lnTo>
                  <a:lnTo>
                    <a:pt x="0" y="364100"/>
                  </a:lnTo>
                  <a:lnTo>
                    <a:pt x="4008" y="383825"/>
                  </a:lnTo>
                  <a:lnTo>
                    <a:pt x="14922" y="399978"/>
                  </a:lnTo>
                  <a:lnTo>
                    <a:pt x="31075" y="410892"/>
                  </a:lnTo>
                  <a:lnTo>
                    <a:pt x="50800" y="414901"/>
                  </a:lnTo>
                  <a:lnTo>
                    <a:pt x="2570832" y="414901"/>
                  </a:lnTo>
                  <a:lnTo>
                    <a:pt x="2590557" y="410892"/>
                  </a:lnTo>
                  <a:lnTo>
                    <a:pt x="2606710" y="399978"/>
                  </a:lnTo>
                  <a:lnTo>
                    <a:pt x="2617625" y="383825"/>
                  </a:lnTo>
                  <a:lnTo>
                    <a:pt x="2621633" y="364100"/>
                  </a:lnTo>
                  <a:lnTo>
                    <a:pt x="2621633" y="0"/>
                  </a:lnTo>
                  <a:close/>
                </a:path>
              </a:pathLst>
            </a:custGeom>
            <a:solidFill>
              <a:srgbClr val="E5E5EA"/>
            </a:solidFill>
          </p:spPr>
          <p:txBody>
            <a:bodyPr wrap="square" lIns="0" tIns="0" rIns="0" bIns="0" rtlCol="0"/>
            <a:lstStyle/>
            <a:p>
              <a:pPr defTabSz="1932584"/>
              <a:endParaRPr sz="3804" kern="0">
                <a:solidFill>
                  <a:sysClr val="windowText" lastClr="000000"/>
                </a:solidFill>
              </a:endParaRPr>
            </a:p>
          </p:txBody>
        </p:sp>
        <p:sp>
          <p:nvSpPr>
            <p:cNvPr id="27" name="object 27"/>
            <p:cNvSpPr/>
            <p:nvPr/>
          </p:nvSpPr>
          <p:spPr>
            <a:xfrm>
              <a:off x="4190832" y="1984053"/>
              <a:ext cx="0" cy="530860"/>
            </a:xfrm>
            <a:custGeom>
              <a:avLst/>
              <a:gdLst/>
              <a:ahLst/>
              <a:cxnLst/>
              <a:rect l="l" t="t" r="r" b="b"/>
              <a:pathLst>
                <a:path h="530860">
                  <a:moveTo>
                    <a:pt x="0" y="530812"/>
                  </a:moveTo>
                  <a:lnTo>
                    <a:pt x="0" y="0"/>
                  </a:lnTo>
                </a:path>
              </a:pathLst>
            </a:custGeom>
            <a:ln w="3175">
              <a:solidFill>
                <a:srgbClr val="7F7F7F"/>
              </a:solidFill>
            </a:ln>
          </p:spPr>
          <p:txBody>
            <a:bodyPr wrap="square" lIns="0" tIns="0" rIns="0" bIns="0" rtlCol="0"/>
            <a:lstStyle/>
            <a:p>
              <a:pPr defTabSz="1932584"/>
              <a:endParaRPr sz="3804" kern="0">
                <a:solidFill>
                  <a:sysClr val="windowText" lastClr="000000"/>
                </a:solidFill>
              </a:endParaRPr>
            </a:p>
          </p:txBody>
        </p:sp>
        <p:sp>
          <p:nvSpPr>
            <p:cNvPr id="28" name="object 28"/>
            <p:cNvSpPr/>
            <p:nvPr/>
          </p:nvSpPr>
          <p:spPr>
            <a:xfrm>
              <a:off x="4190832" y="1971353"/>
              <a:ext cx="0" cy="12700"/>
            </a:xfrm>
            <a:custGeom>
              <a:avLst/>
              <a:gdLst/>
              <a:ahLst/>
              <a:cxnLst/>
              <a:rect l="l" t="t" r="r" b="b"/>
              <a:pathLst>
                <a:path h="12700">
                  <a:moveTo>
                    <a:pt x="0" y="12699"/>
                  </a:moveTo>
                  <a:lnTo>
                    <a:pt x="0" y="0"/>
                  </a:lnTo>
                </a:path>
              </a:pathLst>
            </a:custGeom>
            <a:ln w="3175">
              <a:solidFill>
                <a:srgbClr val="AFAFAF"/>
              </a:solidFill>
            </a:ln>
          </p:spPr>
          <p:txBody>
            <a:bodyPr wrap="square" lIns="0" tIns="0" rIns="0" bIns="0" rtlCol="0"/>
            <a:lstStyle/>
            <a:p>
              <a:pPr defTabSz="1932584"/>
              <a:endParaRPr sz="3804" kern="0">
                <a:solidFill>
                  <a:sysClr val="windowText" lastClr="000000"/>
                </a:solidFill>
              </a:endParaRPr>
            </a:p>
          </p:txBody>
        </p:sp>
        <p:sp>
          <p:nvSpPr>
            <p:cNvPr id="29" name="object 29"/>
            <p:cNvSpPr/>
            <p:nvPr/>
          </p:nvSpPr>
          <p:spPr>
            <a:xfrm>
              <a:off x="4190832" y="1958653"/>
              <a:ext cx="0" cy="12700"/>
            </a:xfrm>
            <a:custGeom>
              <a:avLst/>
              <a:gdLst/>
              <a:ahLst/>
              <a:cxnLst/>
              <a:rect l="l" t="t" r="r" b="b"/>
              <a:pathLst>
                <a:path h="12700">
                  <a:moveTo>
                    <a:pt x="0" y="12699"/>
                  </a:moveTo>
                  <a:lnTo>
                    <a:pt x="0" y="0"/>
                  </a:lnTo>
                </a:path>
              </a:pathLst>
            </a:custGeom>
            <a:ln w="3175">
              <a:solidFill>
                <a:srgbClr val="CECECE"/>
              </a:solidFill>
            </a:ln>
          </p:spPr>
          <p:txBody>
            <a:bodyPr wrap="square" lIns="0" tIns="0" rIns="0" bIns="0" rtlCol="0"/>
            <a:lstStyle/>
            <a:p>
              <a:pPr defTabSz="1932584"/>
              <a:endParaRPr sz="3804" kern="0">
                <a:solidFill>
                  <a:sysClr val="windowText" lastClr="000000"/>
                </a:solidFill>
              </a:endParaRPr>
            </a:p>
          </p:txBody>
        </p:sp>
        <p:sp>
          <p:nvSpPr>
            <p:cNvPr id="30" name="object 30"/>
            <p:cNvSpPr/>
            <p:nvPr/>
          </p:nvSpPr>
          <p:spPr>
            <a:xfrm>
              <a:off x="4190832" y="1945953"/>
              <a:ext cx="0" cy="12700"/>
            </a:xfrm>
            <a:custGeom>
              <a:avLst/>
              <a:gdLst/>
              <a:ahLst/>
              <a:cxnLst/>
              <a:rect l="l" t="t" r="r" b="b"/>
              <a:pathLst>
                <a:path h="12700">
                  <a:moveTo>
                    <a:pt x="0" y="12699"/>
                  </a:moveTo>
                  <a:lnTo>
                    <a:pt x="0" y="0"/>
                  </a:lnTo>
                </a:path>
              </a:pathLst>
            </a:custGeom>
            <a:ln w="3175">
              <a:solidFill>
                <a:srgbClr val="EFEFEF"/>
              </a:solidFill>
            </a:ln>
          </p:spPr>
          <p:txBody>
            <a:bodyPr wrap="square" lIns="0" tIns="0" rIns="0" bIns="0" rtlCol="0"/>
            <a:lstStyle/>
            <a:p>
              <a:pPr defTabSz="1932584"/>
              <a:endParaRPr sz="3804" kern="0">
                <a:solidFill>
                  <a:sysClr val="windowText" lastClr="000000"/>
                </a:solidFill>
              </a:endParaRPr>
            </a:p>
          </p:txBody>
        </p:sp>
      </p:grpSp>
      <p:sp>
        <p:nvSpPr>
          <p:cNvPr id="37" name="object 37"/>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44</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4" name="object 34"/>
          <p:cNvSpPr txBox="1"/>
          <p:nvPr/>
        </p:nvSpPr>
        <p:spPr>
          <a:xfrm>
            <a:off x="5345028" y="4277671"/>
            <a:ext cx="646880" cy="680324"/>
          </a:xfrm>
          <a:prstGeom prst="rect">
            <a:avLst/>
          </a:prstGeom>
        </p:spPr>
        <p:txBody>
          <a:bodyPr vert="horz" wrap="square" lIns="0" tIns="319414" rIns="0" bIns="0" rtlCol="0">
            <a:spAutoFit/>
          </a:bodyPr>
          <a:lstStyle/>
          <a:p>
            <a:pPr marL="26841" defTabSz="1932584">
              <a:spcBef>
                <a:spcPts val="2515"/>
              </a:spcBef>
            </a:pPr>
            <a:r>
              <a:rPr sz="2325" kern="0" dirty="0">
                <a:solidFill>
                  <a:sysClr val="windowText" lastClr="000000"/>
                </a:solidFill>
                <a:latin typeface="Arial"/>
                <a:cs typeface="Arial"/>
              </a:rPr>
              <a:t> </a:t>
            </a:r>
            <a:endParaRPr sz="2325" kern="0">
              <a:solidFill>
                <a:sysClr val="windowText" lastClr="000000"/>
              </a:solidFill>
              <a:latin typeface="Arial"/>
              <a:cs typeface="Arial"/>
            </a:endParaRPr>
          </a:p>
        </p:txBody>
      </p:sp>
      <p:sp>
        <p:nvSpPr>
          <p:cNvPr id="36" name="object 36"/>
          <p:cNvSpPr txBox="1"/>
          <p:nvPr/>
        </p:nvSpPr>
        <p:spPr>
          <a:xfrm>
            <a:off x="268955" y="5560237"/>
            <a:ext cx="11459973" cy="721063"/>
          </a:xfrm>
          <a:prstGeom prst="rect">
            <a:avLst/>
          </a:prstGeom>
        </p:spPr>
        <p:txBody>
          <a:bodyPr vert="horz" wrap="square" lIns="0" tIns="14763" rIns="0" bIns="0" rtlCol="0">
            <a:spAutoFit/>
          </a:bodyPr>
          <a:lstStyle/>
          <a:p>
            <a:pPr marL="26841" marR="10737" defTabSz="1932584">
              <a:lnSpc>
                <a:spcPct val="102600"/>
              </a:lnSpc>
              <a:spcBef>
                <a:spcPts val="116"/>
              </a:spcBef>
            </a:pPr>
            <a:r>
              <a:rPr sz="2325" kern="0" spc="-148" dirty="0">
                <a:solidFill>
                  <a:sysClr val="windowText" lastClr="000000"/>
                </a:solidFill>
                <a:latin typeface="Tahoma"/>
                <a:cs typeface="Tahoma"/>
              </a:rPr>
              <a:t>where</a:t>
            </a:r>
            <a:r>
              <a:rPr sz="2325" kern="0" spc="-42" dirty="0">
                <a:solidFill>
                  <a:sysClr val="windowText" lastClr="000000"/>
                </a:solidFill>
                <a:latin typeface="Tahoma"/>
                <a:cs typeface="Tahoma"/>
              </a:rPr>
              <a:t> </a:t>
            </a:r>
            <a:r>
              <a:rPr sz="2325" i="1" kern="0" spc="169" dirty="0">
                <a:solidFill>
                  <a:sysClr val="windowText" lastClr="000000"/>
                </a:solidFill>
                <a:latin typeface="Tahoma"/>
                <a:cs typeface="Tahoma"/>
              </a:rPr>
              <a:t>X</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number</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42" dirty="0">
                <a:solidFill>
                  <a:sysClr val="windowText" lastClr="000000"/>
                </a:solidFill>
                <a:latin typeface="Tahoma"/>
                <a:cs typeface="Tahoma"/>
              </a:rPr>
              <a:t> </a:t>
            </a:r>
            <a:r>
              <a:rPr sz="2325" kern="0" spc="-127" dirty="0">
                <a:solidFill>
                  <a:sysClr val="windowText" lastClr="000000"/>
                </a:solidFill>
                <a:latin typeface="Tahoma"/>
                <a:cs typeface="Tahoma"/>
              </a:rPr>
              <a:t>successes,</a:t>
            </a:r>
            <a:r>
              <a:rPr sz="2325" kern="0" spc="-42" dirty="0">
                <a:solidFill>
                  <a:sysClr val="windowText" lastClr="000000"/>
                </a:solidFill>
                <a:latin typeface="Tahoma"/>
                <a:cs typeface="Tahoma"/>
              </a:rPr>
              <a:t> </a:t>
            </a:r>
            <a:r>
              <a:rPr sz="2325" i="1" kern="0" dirty="0">
                <a:solidFill>
                  <a:sysClr val="windowText" lastClr="000000"/>
                </a:solidFill>
                <a:latin typeface="Tahoma"/>
                <a:cs typeface="Tahoma"/>
              </a:rPr>
              <a:t>n</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95" dirty="0">
                <a:solidFill>
                  <a:sysClr val="windowText" lastClr="000000"/>
                </a:solidFill>
                <a:latin typeface="Tahoma"/>
                <a:cs typeface="Tahoma"/>
              </a:rPr>
              <a:t>number</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trials,</a:t>
            </a:r>
            <a:r>
              <a:rPr sz="2325" kern="0" spc="-42" dirty="0">
                <a:solidFill>
                  <a:sysClr val="windowText" lastClr="000000"/>
                </a:solidFill>
                <a:latin typeface="Tahoma"/>
                <a:cs typeface="Tahoma"/>
              </a:rPr>
              <a:t> </a:t>
            </a:r>
            <a:r>
              <a:rPr sz="2325" i="1" kern="0" dirty="0">
                <a:solidFill>
                  <a:sysClr val="windowText" lastClr="000000"/>
                </a:solidFill>
                <a:latin typeface="Tahoma"/>
                <a:cs typeface="Tahoma"/>
              </a:rPr>
              <a:t>p</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42"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42"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53"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42" dirty="0">
                <a:solidFill>
                  <a:sysClr val="windowText" lastClr="000000"/>
                </a:solidFill>
                <a:latin typeface="Tahoma"/>
                <a:cs typeface="Tahoma"/>
              </a:rPr>
              <a:t> </a:t>
            </a:r>
            <a:r>
              <a:rPr sz="2325" kern="0" spc="-74" dirty="0">
                <a:solidFill>
                  <a:sysClr val="windowText" lastClr="000000"/>
                </a:solidFill>
                <a:latin typeface="Tahoma"/>
                <a:cs typeface="Tahoma"/>
              </a:rPr>
              <a:t>success </a:t>
            </a:r>
            <a:r>
              <a:rPr sz="2325" kern="0" spc="-21" dirty="0">
                <a:solidFill>
                  <a:sysClr val="windowText" lastClr="000000"/>
                </a:solidFill>
                <a:latin typeface="Tahoma"/>
                <a:cs typeface="Tahoma"/>
              </a:rPr>
              <a:t>on</a:t>
            </a:r>
            <a:r>
              <a:rPr sz="2325" kern="0" spc="-95" dirty="0">
                <a:solidFill>
                  <a:sysClr val="windowText" lastClr="000000"/>
                </a:solidFill>
                <a:latin typeface="Tahoma"/>
                <a:cs typeface="Tahoma"/>
              </a:rPr>
              <a:t> </a:t>
            </a:r>
            <a:r>
              <a:rPr sz="2325" kern="0" spc="-106" dirty="0">
                <a:solidFill>
                  <a:sysClr val="windowText" lastClr="000000"/>
                </a:solidFill>
                <a:latin typeface="Tahoma"/>
                <a:cs typeface="Tahoma"/>
              </a:rPr>
              <a:t>each</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trial</a:t>
            </a:r>
            <a:endParaRPr sz="2325" kern="0" dirty="0">
              <a:solidFill>
                <a:sysClr val="windowText" lastClr="000000"/>
              </a:solidFill>
              <a:latin typeface="Tahoma"/>
              <a:cs typeface="Tahoma"/>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E79B228-DD43-6246-DFA6-99556EF11C44}"/>
                  </a:ext>
                </a:extLst>
              </p:cNvPr>
              <p:cNvSpPr txBox="1"/>
              <p:nvPr/>
            </p:nvSpPr>
            <p:spPr>
              <a:xfrm>
                <a:off x="4822504" y="2826443"/>
                <a:ext cx="2328779" cy="743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𝑛</m:t>
                              </m:r>
                            </m:e>
                            <m:e>
                              <m:r>
                                <a:rPr lang="en-US" sz="2400" b="0" i="1" smtClean="0">
                                  <a:latin typeface="Cambria Math" panose="02040503050406030204" pitchFamily="18" charset="0"/>
                                </a:rPr>
                                <m:t>𝑘</m:t>
                              </m:r>
                            </m:e>
                          </m:eqAr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𝑘</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en>
                      </m:f>
                    </m:oMath>
                  </m:oMathPara>
                </a14:m>
                <a:endParaRPr lang="en-US" sz="2400" dirty="0"/>
              </a:p>
            </p:txBody>
          </p:sp>
        </mc:Choice>
        <mc:Fallback xmlns="">
          <p:sp>
            <p:nvSpPr>
              <p:cNvPr id="48" name="TextBox 47">
                <a:extLst>
                  <a:ext uri="{FF2B5EF4-FFF2-40B4-BE49-F238E27FC236}">
                    <a16:creationId xmlns:a16="http://schemas.microsoft.com/office/drawing/2014/main" id="{7E79B228-DD43-6246-DFA6-99556EF11C44}"/>
                  </a:ext>
                </a:extLst>
              </p:cNvPr>
              <p:cNvSpPr txBox="1">
                <a:spLocks noRot="1" noChangeAspect="1" noMove="1" noResize="1" noEditPoints="1" noAdjustHandles="1" noChangeArrowheads="1" noChangeShapeType="1" noTextEdit="1"/>
              </p:cNvSpPr>
              <p:nvPr/>
            </p:nvSpPr>
            <p:spPr>
              <a:xfrm>
                <a:off x="4822504" y="2826443"/>
                <a:ext cx="2328779" cy="743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A925057-09D3-531C-75BA-3576496E0261}"/>
                  </a:ext>
                </a:extLst>
              </p:cNvPr>
              <p:cNvSpPr txBox="1"/>
              <p:nvPr/>
            </p:nvSpPr>
            <p:spPr>
              <a:xfrm>
                <a:off x="4396996" y="4619583"/>
                <a:ext cx="4007828" cy="554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𝑛</m:t>
                              </m:r>
                            </m:e>
                            <m:e>
                              <m:r>
                                <a:rPr lang="en-US" sz="2400" b="0" i="1" smtClean="0">
                                  <a:latin typeface="Cambria Math" panose="02040503050406030204" pitchFamily="18" charset="0"/>
                                </a:rPr>
                                <m:t>𝑘</m:t>
                              </m:r>
                            </m:e>
                          </m:eqArr>
                        </m:e>
                      </m:d>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m:oMathPara>
                </a14:m>
                <a:endParaRPr lang="en-US" sz="2400" dirty="0"/>
              </a:p>
            </p:txBody>
          </p:sp>
        </mc:Choice>
        <mc:Fallback xmlns="">
          <p:sp>
            <p:nvSpPr>
              <p:cNvPr id="49" name="TextBox 48">
                <a:extLst>
                  <a:ext uri="{FF2B5EF4-FFF2-40B4-BE49-F238E27FC236}">
                    <a16:creationId xmlns:a16="http://schemas.microsoft.com/office/drawing/2014/main" id="{CA925057-09D3-531C-75BA-3576496E0261}"/>
                  </a:ext>
                </a:extLst>
              </p:cNvPr>
              <p:cNvSpPr txBox="1">
                <a:spLocks noRot="1" noChangeAspect="1" noMove="1" noResize="1" noEditPoints="1" noAdjustHandles="1" noChangeArrowheads="1" noChangeShapeType="1" noTextEdit="1"/>
              </p:cNvSpPr>
              <p:nvPr/>
            </p:nvSpPr>
            <p:spPr>
              <a:xfrm>
                <a:off x="4396996" y="4619583"/>
                <a:ext cx="4007828" cy="554511"/>
              </a:xfrm>
              <a:prstGeom prst="rect">
                <a:avLst/>
              </a:prstGeom>
              <a:blipFill>
                <a:blip r:embed="rId11"/>
                <a:stretch>
                  <a:fillRect/>
                </a:stretch>
              </a:blipFill>
            </p:spPr>
            <p:txBody>
              <a:bodyPr/>
              <a:lstStyle/>
              <a:p>
                <a:r>
                  <a:rPr lang="en-US">
                    <a:noFill/>
                  </a:rPr>
                  <a:t> </a:t>
                </a:r>
              </a:p>
            </p:txBody>
          </p:sp>
        </mc:Fallback>
      </mc:AlternateContent>
    </p:spTree>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52AC-A86D-99AD-84B0-B34F8A727CD7}"/>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C7B5245-2EE2-3F07-38F4-D5882198D819}"/>
                  </a:ext>
                </a:extLst>
              </p:cNvPr>
              <p:cNvSpPr>
                <a:spLocks noGrp="1"/>
              </p:cNvSpPr>
              <p:nvPr>
                <p:ph type="body" idx="1"/>
              </p:nvPr>
            </p:nvSpPr>
            <p:spPr>
              <a:xfrm>
                <a:off x="505350" y="1925980"/>
                <a:ext cx="11371591" cy="2524602"/>
              </a:xfrm>
            </p:spPr>
            <p:txBody>
              <a:bodyPr/>
              <a:lstStyle/>
              <a:p>
                <a:r>
                  <a:rPr lang="en-US" dirty="0"/>
                  <a:t>According to the CDC, 22% of adults in the United States smoke. Suppose we sample 10 people, what is the probability that 5 of them will smoke?</a:t>
                </a:r>
              </a:p>
              <a:p>
                <a:endParaRPr lang="en-US" dirty="0"/>
              </a:p>
              <a:p>
                <a:r>
                  <a:rPr lang="en-US" dirty="0"/>
                  <a:t>We can use the binomial formula, with</a:t>
                </a:r>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5!</m:t>
                          </m:r>
                          <m:d>
                            <m:dPr>
                              <m:ctrlPr>
                                <a:rPr lang="en-US" b="0" i="1" smtClean="0">
                                  <a:latin typeface="Cambria Math" panose="02040503050406030204" pitchFamily="18" charset="0"/>
                                </a:rPr>
                              </m:ctrlPr>
                            </m:dPr>
                            <m:e>
                              <m:r>
                                <a:rPr lang="en-US" b="0" i="1" smtClean="0">
                                  <a:latin typeface="Cambria Math" panose="02040503050406030204" pitchFamily="18" charset="0"/>
                                </a:rPr>
                                <m:t>10−5</m:t>
                              </m:r>
                            </m:e>
                          </m:d>
                          <m:r>
                            <a:rPr lang="en-US" b="0" i="1" smtClean="0">
                              <a:latin typeface="Cambria Math" panose="02040503050406030204" pitchFamily="18" charset="0"/>
                            </a:rPr>
                            <m:t>!</m:t>
                          </m:r>
                        </m:den>
                      </m:f>
                      <m:sSup>
                        <m:sSupPr>
                          <m:ctrlPr>
                            <a:rPr lang="en-US" i="1" smtClean="0">
                              <a:latin typeface="Cambria Math" panose="02040503050406030204" pitchFamily="18" charset="0"/>
                            </a:rPr>
                          </m:ctrlPr>
                        </m:sSupPr>
                        <m:e>
                          <m:r>
                            <a:rPr lang="en-US" b="0" i="1" smtClean="0">
                              <a:latin typeface="Cambria Math" panose="02040503050406030204" pitchFamily="18" charset="0"/>
                            </a:rPr>
                            <m:t>.22</m:t>
                          </m:r>
                        </m:e>
                        <m:sup>
                          <m:r>
                            <a:rPr lang="en-US" b="0" i="1" smtClean="0">
                              <a:latin typeface="Cambria Math" panose="02040503050406030204" pitchFamily="18" charset="0"/>
                            </a:rPr>
                            <m:t>5</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(1−.22)</m:t>
                          </m:r>
                        </m:e>
                        <m:sup>
                          <m:r>
                            <a:rPr lang="en-US" b="0" i="1" smtClean="0">
                              <a:latin typeface="Cambria Math" panose="02040503050406030204" pitchFamily="18" charset="0"/>
                            </a:rPr>
                            <m:t>10−5</m:t>
                          </m:r>
                        </m:sup>
                      </m:sSup>
                      <m:r>
                        <a:rPr lang="en-US" b="0" i="1" smtClean="0">
                          <a:latin typeface="Cambria Math" panose="02040503050406030204" pitchFamily="18" charset="0"/>
                        </a:rPr>
                        <m:t>=.037</m:t>
                      </m:r>
                    </m:oMath>
                  </m:oMathPara>
                </a14:m>
                <a:endParaRPr lang="en-US" dirty="0"/>
              </a:p>
            </p:txBody>
          </p:sp>
        </mc:Choice>
        <mc:Fallback xmlns="">
          <p:sp>
            <p:nvSpPr>
              <p:cNvPr id="3" name="Text Placeholder 2">
                <a:extLst>
                  <a:ext uri="{FF2B5EF4-FFF2-40B4-BE49-F238E27FC236}">
                    <a16:creationId xmlns:a16="http://schemas.microsoft.com/office/drawing/2014/main" id="{FC7B5245-2EE2-3F07-38F4-D5882198D819}"/>
                  </a:ext>
                </a:extLst>
              </p:cNvPr>
              <p:cNvSpPr>
                <a:spLocks noGrp="1" noRot="1" noChangeAspect="1" noMove="1" noResize="1" noEditPoints="1" noAdjustHandles="1" noChangeArrowheads="1" noChangeShapeType="1" noTextEdit="1"/>
              </p:cNvSpPr>
              <p:nvPr>
                <p:ph type="body" idx="1"/>
              </p:nvPr>
            </p:nvSpPr>
            <p:spPr>
              <a:xfrm>
                <a:off x="505350" y="1925980"/>
                <a:ext cx="11371591" cy="2524602"/>
              </a:xfrm>
              <a:blipFill>
                <a:blip r:embed="rId2"/>
                <a:stretch>
                  <a:fillRect l="-1609" t="-3623" r="-6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1AC3B6-4E7A-77A5-FBF1-618DD6169866}"/>
              </a:ext>
            </a:extLst>
          </p:cNvPr>
          <p:cNvPicPr>
            <a:picLocks noChangeAspect="1"/>
          </p:cNvPicPr>
          <p:nvPr/>
        </p:nvPicPr>
        <p:blipFill rotWithShape="1">
          <a:blip r:embed="rId3"/>
          <a:srcRect t="7619" r="38905"/>
          <a:stretch/>
        </p:blipFill>
        <p:spPr>
          <a:xfrm>
            <a:off x="3848986" y="4559280"/>
            <a:ext cx="4655103" cy="816878"/>
          </a:xfrm>
          <a:prstGeom prst="rect">
            <a:avLst/>
          </a:prstGeom>
        </p:spPr>
      </p:pic>
      <p:sp>
        <p:nvSpPr>
          <p:cNvPr id="7" name="TextBox 6">
            <a:extLst>
              <a:ext uri="{FF2B5EF4-FFF2-40B4-BE49-F238E27FC236}">
                <a16:creationId xmlns:a16="http://schemas.microsoft.com/office/drawing/2014/main" id="{5D3B179E-FE07-FC2B-CA5A-EDF5B3FFCF7B}"/>
              </a:ext>
            </a:extLst>
          </p:cNvPr>
          <p:cNvSpPr txBox="1"/>
          <p:nvPr/>
        </p:nvSpPr>
        <p:spPr>
          <a:xfrm>
            <a:off x="541131" y="5696970"/>
            <a:ext cx="10649383" cy="461665"/>
          </a:xfrm>
          <a:prstGeom prst="rect">
            <a:avLst/>
          </a:prstGeom>
          <a:noFill/>
        </p:spPr>
        <p:txBody>
          <a:bodyPr wrap="square">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What is the probability that our sample will contain two or fewer smokers?</a:t>
            </a:r>
          </a:p>
        </p:txBody>
      </p:sp>
    </p:spTree>
    <p:extLst>
      <p:ext uri="{BB962C8B-B14F-4D97-AF65-F5344CB8AC3E}">
        <p14:creationId xmlns:p14="http://schemas.microsoft.com/office/powerpoint/2010/main" val="3856578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68CF-9407-8814-9015-FAD8B1EEFA35}"/>
              </a:ext>
            </a:extLst>
          </p:cNvPr>
          <p:cNvSpPr>
            <a:spLocks noGrp="1"/>
          </p:cNvSpPr>
          <p:nvPr>
            <p:ph type="title"/>
          </p:nvPr>
        </p:nvSpPr>
        <p:spPr/>
        <p:txBody>
          <a:bodyPr/>
          <a:lstStyle/>
          <a:p>
            <a:r>
              <a:rPr lang="en-US" dirty="0"/>
              <a:t>The Binomial Formula</a:t>
            </a:r>
          </a:p>
        </p:txBody>
      </p:sp>
      <p:sp>
        <p:nvSpPr>
          <p:cNvPr id="3" name="Text Placeholder 2">
            <a:extLst>
              <a:ext uri="{FF2B5EF4-FFF2-40B4-BE49-F238E27FC236}">
                <a16:creationId xmlns:a16="http://schemas.microsoft.com/office/drawing/2014/main" id="{C010999A-2C6E-8B98-E73A-A1E430CB642C}"/>
              </a:ext>
            </a:extLst>
          </p:cNvPr>
          <p:cNvSpPr>
            <a:spLocks noGrp="1"/>
          </p:cNvSpPr>
          <p:nvPr>
            <p:ph type="body" idx="1"/>
          </p:nvPr>
        </p:nvSpPr>
        <p:spPr>
          <a:xfrm>
            <a:off x="505350" y="1925980"/>
            <a:ext cx="11371591" cy="2377574"/>
          </a:xfrm>
        </p:spPr>
        <p:txBody>
          <a:bodyPr/>
          <a:lstStyle/>
          <a:p>
            <a:r>
              <a:rPr lang="en-US" sz="2400" dirty="0"/>
              <a:t>This formula works for any random variable that counts the number of times an event occurs out of n trials, provided that the following assumptions are met: </a:t>
            </a:r>
          </a:p>
          <a:p>
            <a:pPr marL="342900" indent="-342900">
              <a:buFont typeface="Arial" panose="020B0604020202020204" pitchFamily="34" charset="0"/>
              <a:buChar char="•"/>
            </a:pPr>
            <a:r>
              <a:rPr lang="en-US" sz="2000" dirty="0"/>
              <a:t>The number of trials n must be fixed in advance</a:t>
            </a:r>
          </a:p>
          <a:p>
            <a:pPr marL="342900" indent="-342900">
              <a:buFont typeface="Arial" panose="020B0604020202020204" pitchFamily="34" charset="0"/>
              <a:buChar char="•"/>
            </a:pPr>
            <a:r>
              <a:rPr lang="en-US" sz="2000" dirty="0"/>
              <a:t>The probability that the event occurs, p, must be the same from trial to trial</a:t>
            </a:r>
          </a:p>
          <a:p>
            <a:pPr marL="342900" indent="-342900">
              <a:buFont typeface="Arial" panose="020B0604020202020204" pitchFamily="34" charset="0"/>
              <a:buChar char="•"/>
            </a:pPr>
            <a:r>
              <a:rPr lang="en-US" sz="2000" dirty="0"/>
              <a:t>The trials must be independent</a:t>
            </a:r>
          </a:p>
          <a:p>
            <a:r>
              <a:rPr lang="en-US" sz="2400" dirty="0"/>
              <a:t>If these assumptions are met, the random variable is said to follow a binomial distribution, or to be binomially distributed</a:t>
            </a:r>
          </a:p>
        </p:txBody>
      </p:sp>
    </p:spTree>
    <p:extLst>
      <p:ext uri="{BB962C8B-B14F-4D97-AF65-F5344CB8AC3E}">
        <p14:creationId xmlns:p14="http://schemas.microsoft.com/office/powerpoint/2010/main" val="4145170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A5625A-1978-49AD-BB33-CE3272493F38}"/>
              </a:ext>
            </a:extLst>
          </p:cNvPr>
          <p:cNvSpPr>
            <a:spLocks noGrp="1"/>
          </p:cNvSpPr>
          <p:nvPr>
            <p:ph type="title"/>
          </p:nvPr>
        </p:nvSpPr>
        <p:spPr>
          <a:xfrm>
            <a:off x="201515" y="128721"/>
            <a:ext cx="10216114" cy="552908"/>
          </a:xfrm>
        </p:spPr>
        <p:txBody>
          <a:bodyPr/>
          <a:lstStyle/>
          <a:p>
            <a:r>
              <a:rPr lang="en-US" dirty="0"/>
              <a:t>Real Juror Data: The Fifth circuit is </a:t>
            </a:r>
            <a:r>
              <a:rPr lang="en-US" dirty="0">
                <a:solidFill>
                  <a:srgbClr val="FFFF00"/>
                </a:solidFill>
              </a:rPr>
              <a:t>~40% </a:t>
            </a:r>
            <a:r>
              <a:rPr lang="en-US" dirty="0"/>
              <a:t>black </a:t>
            </a:r>
          </a:p>
        </p:txBody>
      </p:sp>
      <p:graphicFrame>
        <p:nvGraphicFramePr>
          <p:cNvPr id="10" name="Table 10">
            <a:extLst>
              <a:ext uri="{FF2B5EF4-FFF2-40B4-BE49-F238E27FC236}">
                <a16:creationId xmlns:a16="http://schemas.microsoft.com/office/drawing/2014/main" id="{C17DDD70-DC10-4102-95A8-346B47B64645}"/>
              </a:ext>
            </a:extLst>
          </p:cNvPr>
          <p:cNvGraphicFramePr>
            <a:graphicFrameLocks noGrp="1"/>
          </p:cNvGraphicFramePr>
          <p:nvPr>
            <p:ph idx="1"/>
            <p:extLst>
              <p:ext uri="{D42A27DB-BD31-4B8C-83A1-F6EECF244321}">
                <p14:modId xmlns:p14="http://schemas.microsoft.com/office/powerpoint/2010/main" val="1989285511"/>
              </p:ext>
            </p:extLst>
          </p:nvPr>
        </p:nvGraphicFramePr>
        <p:xfrm>
          <a:off x="734341" y="1357519"/>
          <a:ext cx="10031790" cy="4622010"/>
        </p:xfrm>
        <a:graphic>
          <a:graphicData uri="http://schemas.openxmlformats.org/drawingml/2006/table">
            <a:tbl>
              <a:tblPr firstRow="1" bandRow="1">
                <a:tableStyleId>{5940675A-B579-460E-94D1-54222C63F5DA}</a:tableStyleId>
              </a:tblPr>
              <a:tblGrid>
                <a:gridCol w="5015895">
                  <a:extLst>
                    <a:ext uri="{9D8B030D-6E8A-4147-A177-3AD203B41FA5}">
                      <a16:colId xmlns:a16="http://schemas.microsoft.com/office/drawing/2014/main" val="4016628328"/>
                    </a:ext>
                  </a:extLst>
                </a:gridCol>
                <a:gridCol w="5015895">
                  <a:extLst>
                    <a:ext uri="{9D8B030D-6E8A-4147-A177-3AD203B41FA5}">
                      <a16:colId xmlns:a16="http://schemas.microsoft.com/office/drawing/2014/main" val="1528819519"/>
                    </a:ext>
                  </a:extLst>
                </a:gridCol>
              </a:tblGrid>
              <a:tr h="307315">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Ratio of Black Jurors to White Jurors</a:t>
                      </a:r>
                    </a:p>
                  </a:txBody>
                  <a:tcPr marL="64294" marR="64294" marT="32147" marB="32147"/>
                </a:tc>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Number of trials (literally)</a:t>
                      </a:r>
                    </a:p>
                  </a:txBody>
                  <a:tcPr marL="64294" marR="64294" marT="32147" marB="32147"/>
                </a:tc>
                <a:extLst>
                  <a:ext uri="{0D108BD9-81ED-4DB2-BD59-A6C34878D82A}">
                    <a16:rowId xmlns:a16="http://schemas.microsoft.com/office/drawing/2014/main" val="1849029698"/>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0:12 </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14</a:t>
                      </a:r>
                    </a:p>
                  </a:txBody>
                  <a:tcPr marL="64294" marR="64294" marT="32147" marB="32147"/>
                </a:tc>
                <a:extLst>
                  <a:ext uri="{0D108BD9-81ED-4DB2-BD59-A6C34878D82A}">
                    <a16:rowId xmlns:a16="http://schemas.microsoft.com/office/drawing/2014/main" val="3147037644"/>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1:11 </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19</a:t>
                      </a:r>
                    </a:p>
                  </a:txBody>
                  <a:tcPr marL="64294" marR="64294" marT="32147" marB="32147"/>
                </a:tc>
                <a:extLst>
                  <a:ext uri="{0D108BD9-81ED-4DB2-BD59-A6C34878D82A}">
                    <a16:rowId xmlns:a16="http://schemas.microsoft.com/office/drawing/2014/main" val="4212176037"/>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2:10</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27</a:t>
                      </a:r>
                    </a:p>
                  </a:txBody>
                  <a:tcPr marL="64294" marR="64294" marT="32147" marB="32147"/>
                </a:tc>
                <a:extLst>
                  <a:ext uri="{0D108BD9-81ED-4DB2-BD59-A6C34878D82A}">
                    <a16:rowId xmlns:a16="http://schemas.microsoft.com/office/drawing/2014/main" val="253661369"/>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3:9</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28</a:t>
                      </a:r>
                    </a:p>
                  </a:txBody>
                  <a:tcPr marL="64294" marR="64294" marT="32147" marB="32147"/>
                </a:tc>
                <a:extLst>
                  <a:ext uri="{0D108BD9-81ED-4DB2-BD59-A6C34878D82A}">
                    <a16:rowId xmlns:a16="http://schemas.microsoft.com/office/drawing/2014/main" val="1721416935"/>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4:8</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27</a:t>
                      </a:r>
                    </a:p>
                  </a:txBody>
                  <a:tcPr marL="64294" marR="64294" marT="32147" marB="32147"/>
                </a:tc>
                <a:extLst>
                  <a:ext uri="{0D108BD9-81ED-4DB2-BD59-A6C34878D82A}">
                    <a16:rowId xmlns:a16="http://schemas.microsoft.com/office/drawing/2014/main" val="115120739"/>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5:7</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24</a:t>
                      </a:r>
                    </a:p>
                  </a:txBody>
                  <a:tcPr marL="64294" marR="64294" marT="32147" marB="32147"/>
                </a:tc>
                <a:extLst>
                  <a:ext uri="{0D108BD9-81ED-4DB2-BD59-A6C34878D82A}">
                    <a16:rowId xmlns:a16="http://schemas.microsoft.com/office/drawing/2014/main" val="384951581"/>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6:6</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22</a:t>
                      </a:r>
                    </a:p>
                  </a:txBody>
                  <a:tcPr marL="64294" marR="64294" marT="32147" marB="32147"/>
                </a:tc>
                <a:extLst>
                  <a:ext uri="{0D108BD9-81ED-4DB2-BD59-A6C34878D82A}">
                    <a16:rowId xmlns:a16="http://schemas.microsoft.com/office/drawing/2014/main" val="1943000908"/>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7:5</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13</a:t>
                      </a:r>
                    </a:p>
                  </a:txBody>
                  <a:tcPr marL="64294" marR="64294" marT="32147" marB="32147"/>
                </a:tc>
                <a:extLst>
                  <a:ext uri="{0D108BD9-81ED-4DB2-BD59-A6C34878D82A}">
                    <a16:rowId xmlns:a16="http://schemas.microsoft.com/office/drawing/2014/main" val="419188302"/>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8:4</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4</a:t>
                      </a:r>
                    </a:p>
                  </a:txBody>
                  <a:tcPr marL="64294" marR="64294" marT="32147" marB="32147"/>
                </a:tc>
                <a:extLst>
                  <a:ext uri="{0D108BD9-81ED-4DB2-BD59-A6C34878D82A}">
                    <a16:rowId xmlns:a16="http://schemas.microsoft.com/office/drawing/2014/main" val="3117093538"/>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9:3</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2</a:t>
                      </a:r>
                    </a:p>
                  </a:txBody>
                  <a:tcPr marL="64294" marR="64294" marT="32147" marB="32147"/>
                </a:tc>
                <a:extLst>
                  <a:ext uri="{0D108BD9-81ED-4DB2-BD59-A6C34878D82A}">
                    <a16:rowId xmlns:a16="http://schemas.microsoft.com/office/drawing/2014/main" val="3334634403"/>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10:2</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a:t>
                      </a:r>
                    </a:p>
                  </a:txBody>
                  <a:tcPr marL="64294" marR="64294" marT="32147" marB="32147"/>
                </a:tc>
                <a:extLst>
                  <a:ext uri="{0D108BD9-81ED-4DB2-BD59-A6C34878D82A}">
                    <a16:rowId xmlns:a16="http://schemas.microsoft.com/office/drawing/2014/main" val="3598205535"/>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11:1</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a:t>
                      </a:r>
                    </a:p>
                  </a:txBody>
                  <a:tcPr marL="64294" marR="64294" marT="32147" marB="32147"/>
                </a:tc>
                <a:extLst>
                  <a:ext uri="{0D108BD9-81ED-4DB2-BD59-A6C34878D82A}">
                    <a16:rowId xmlns:a16="http://schemas.microsoft.com/office/drawing/2014/main" val="2243956338"/>
                  </a:ext>
                </a:extLst>
              </a:tr>
              <a:tr h="307315">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12:0</a:t>
                      </a:r>
                    </a:p>
                  </a:txBody>
                  <a:tcPr marL="64294" marR="64294" marT="32147" marB="32147"/>
                </a:tc>
                <a:tc>
                  <a:txBody>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0</a:t>
                      </a:r>
                    </a:p>
                  </a:txBody>
                  <a:tcPr marL="64294" marR="64294" marT="32147" marB="32147"/>
                </a:tc>
                <a:extLst>
                  <a:ext uri="{0D108BD9-81ED-4DB2-BD59-A6C34878D82A}">
                    <a16:rowId xmlns:a16="http://schemas.microsoft.com/office/drawing/2014/main" val="723708744"/>
                  </a:ext>
                </a:extLst>
              </a:tr>
              <a:tr h="307315">
                <a:tc>
                  <a:txBody>
                    <a:bodyPr/>
                    <a:lstStyle/>
                    <a:p>
                      <a:r>
                        <a:rPr lang="en-US" sz="1600" dirty="0">
                          <a:latin typeface="Tahoma" panose="020B0604030504040204" pitchFamily="34" charset="0"/>
                          <a:ea typeface="Tahoma" panose="020B0604030504040204" pitchFamily="34" charset="0"/>
                          <a:cs typeface="Tahoma" panose="020B0604030504040204" pitchFamily="34" charset="0"/>
                        </a:rPr>
                        <a:t>Total</a:t>
                      </a:r>
                    </a:p>
                  </a:txBody>
                  <a:tcPr marL="64294" marR="64294" marT="32147" marB="32147"/>
                </a:tc>
                <a:tc>
                  <a:txBody>
                    <a:bodyPr/>
                    <a:lstStyle/>
                    <a:p>
                      <a:pPr algn="r"/>
                      <a:r>
                        <a:rPr lang="en-US" sz="1600" dirty="0">
                          <a:latin typeface="Tahoma" panose="020B0604030504040204" pitchFamily="34" charset="0"/>
                          <a:ea typeface="Tahoma" panose="020B0604030504040204" pitchFamily="34" charset="0"/>
                          <a:cs typeface="Tahoma" panose="020B0604030504040204" pitchFamily="34" charset="0"/>
                        </a:rPr>
                        <a:t>181</a:t>
                      </a:r>
                    </a:p>
                  </a:txBody>
                  <a:tcPr marL="64294" marR="64294" marT="32147" marB="32147"/>
                </a:tc>
                <a:extLst>
                  <a:ext uri="{0D108BD9-81ED-4DB2-BD59-A6C34878D82A}">
                    <a16:rowId xmlns:a16="http://schemas.microsoft.com/office/drawing/2014/main" val="2353848976"/>
                  </a:ext>
                </a:extLst>
              </a:tr>
            </a:tbl>
          </a:graphicData>
        </a:graphic>
      </p:graphicFrame>
      <p:sp>
        <p:nvSpPr>
          <p:cNvPr id="3" name="Slide Number Placeholder 2">
            <a:extLst>
              <a:ext uri="{FF2B5EF4-FFF2-40B4-BE49-F238E27FC236}">
                <a16:creationId xmlns:a16="http://schemas.microsoft.com/office/drawing/2014/main" id="{BDF069AF-69CF-7048-BF5C-38B0A33E320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CC94B9-3AB8-419F-8114-FD0C81FE01FA}" type="slidenum">
              <a:rPr lang="en-US" smtClean="0"/>
              <a:pPr/>
              <a:t>47</a:t>
            </a:fld>
            <a:endParaRPr lang="en-US"/>
          </a:p>
        </p:txBody>
      </p:sp>
      <p:sp>
        <p:nvSpPr>
          <p:cNvPr id="4" name="TextBox 3">
            <a:extLst>
              <a:ext uri="{FF2B5EF4-FFF2-40B4-BE49-F238E27FC236}">
                <a16:creationId xmlns:a16="http://schemas.microsoft.com/office/drawing/2014/main" id="{61DA9FBC-E25C-314E-A4C7-2854BB41DF05}"/>
              </a:ext>
            </a:extLst>
          </p:cNvPr>
          <p:cNvSpPr txBox="1"/>
          <p:nvPr/>
        </p:nvSpPr>
        <p:spPr>
          <a:xfrm>
            <a:off x="734341" y="903754"/>
            <a:ext cx="10326949" cy="461665"/>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How many black jurors would you </a:t>
            </a:r>
            <a:r>
              <a:rPr lang="en-US" sz="2400" b="1" dirty="0">
                <a:latin typeface="Tahoma" panose="020B0604030504040204" pitchFamily="34" charset="0"/>
                <a:ea typeface="Tahoma" panose="020B0604030504040204" pitchFamily="34" charset="0"/>
                <a:cs typeface="Tahoma" panose="020B0604030504040204" pitchFamily="34" charset="0"/>
              </a:rPr>
              <a:t>expect if the trial is fair?</a:t>
            </a:r>
            <a:endParaRPr lang="en-US" sz="24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700CBF1E-B38D-2889-403F-8FA47B9D58F5}"/>
              </a:ext>
            </a:extLst>
          </p:cNvPr>
          <p:cNvSpPr txBox="1"/>
          <p:nvPr/>
        </p:nvSpPr>
        <p:spPr>
          <a:xfrm>
            <a:off x="212560" y="6321365"/>
            <a:ext cx="10639708" cy="400110"/>
          </a:xfrm>
          <a:prstGeom prst="rect">
            <a:avLst/>
          </a:prstGeom>
          <a:noFill/>
        </p:spPr>
        <p:txBody>
          <a:bodyPr wrap="none" rtlCol="0">
            <a:spAutoFit/>
          </a:bodyPr>
          <a:lstStyle/>
          <a:p>
            <a:r>
              <a:rPr lang="en-US" sz="2000" b="1" dirty="0">
                <a:latin typeface="Tahoma" panose="020B0604030504040204" pitchFamily="34" charset="0"/>
                <a:ea typeface="Tahoma" panose="020B0604030504040204" pitchFamily="34" charset="0"/>
                <a:cs typeface="Tahoma" panose="020B0604030504040204" pitchFamily="34" charset="0"/>
              </a:rPr>
              <a:t>Question: </a:t>
            </a:r>
            <a:r>
              <a:rPr lang="en-US" sz="2000" dirty="0">
                <a:latin typeface="Tahoma" panose="020B0604030504040204" pitchFamily="34" charset="0"/>
                <a:ea typeface="Tahoma" panose="020B0604030504040204" pitchFamily="34" charset="0"/>
                <a:cs typeface="Tahoma" panose="020B0604030504040204" pitchFamily="34" charset="0"/>
              </a:rPr>
              <a:t>How to test whether jury selection is a random process (i.e., the null hypothesis)</a:t>
            </a:r>
          </a:p>
        </p:txBody>
      </p:sp>
    </p:spTree>
    <p:extLst>
      <p:ext uri="{BB962C8B-B14F-4D97-AF65-F5344CB8AC3E}">
        <p14:creationId xmlns:p14="http://schemas.microsoft.com/office/powerpoint/2010/main" val="1030785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386A-348D-FC4D-9EFF-CA71F89C2ED1}"/>
              </a:ext>
            </a:extLst>
          </p:cNvPr>
          <p:cNvSpPr>
            <a:spLocks noGrp="1"/>
          </p:cNvSpPr>
          <p:nvPr>
            <p:ph type="title"/>
          </p:nvPr>
        </p:nvSpPr>
        <p:spPr>
          <a:xfrm>
            <a:off x="841247" y="474146"/>
            <a:ext cx="10515593" cy="1197864"/>
          </a:xfrm>
        </p:spPr>
        <p:txBody>
          <a:bodyPr vert="horz" lIns="91440" tIns="45720" rIns="91440" bIns="45720" rtlCol="0" anchor="ctr">
            <a:normAutofit/>
          </a:bodyPr>
          <a:lstStyle/>
          <a:p>
            <a:r>
              <a:rPr lang="en-US" sz="3700" dirty="0"/>
              <a:t>How many black jurors would you expect in any trial?</a:t>
            </a:r>
          </a:p>
        </p:txBody>
      </p:sp>
      <p:pic>
        <p:nvPicPr>
          <p:cNvPr id="4" name="Content Placeholder 3">
            <a:extLst>
              <a:ext uri="{FF2B5EF4-FFF2-40B4-BE49-F238E27FC236}">
                <a16:creationId xmlns:a16="http://schemas.microsoft.com/office/drawing/2014/main" id="{408E0BE8-360E-6645-976B-595488B76B37}"/>
              </a:ext>
            </a:extLst>
          </p:cNvPr>
          <p:cNvPicPr>
            <a:picLocks noGrp="1" noChangeAspect="1"/>
          </p:cNvPicPr>
          <p:nvPr>
            <p:ph idx="1"/>
          </p:nvPr>
        </p:nvPicPr>
        <p:blipFill rotWithShape="1">
          <a:blip r:embed="rId3"/>
          <a:srcRect l="167" r="3" b="3"/>
          <a:stretch/>
        </p:blipFill>
        <p:spPr>
          <a:xfrm>
            <a:off x="1184747" y="1874371"/>
            <a:ext cx="6215794" cy="4171569"/>
          </a:xfrm>
          <a:prstGeom prst="rect">
            <a:avLst/>
          </a:prstGeom>
        </p:spPr>
      </p:pic>
      <p:sp>
        <p:nvSpPr>
          <p:cNvPr id="5" name="Rectangle 4">
            <a:extLst>
              <a:ext uri="{FF2B5EF4-FFF2-40B4-BE49-F238E27FC236}">
                <a16:creationId xmlns:a16="http://schemas.microsoft.com/office/drawing/2014/main" id="{79AC6987-C2D5-B544-9643-CC29A887BD3B}"/>
              </a:ext>
            </a:extLst>
          </p:cNvPr>
          <p:cNvSpPr/>
          <p:nvPr/>
        </p:nvSpPr>
        <p:spPr>
          <a:xfrm>
            <a:off x="7308619" y="3363319"/>
            <a:ext cx="4222392" cy="1197864"/>
          </a:xfrm>
          <a:prstGeom prst="rect">
            <a:avLst/>
          </a:prstGeom>
        </p:spPr>
        <p:txBody>
          <a:bodyPr vert="horz" lIns="91440" tIns="45720" rIns="91440" bIns="45720" rtlCol="0" anchor="ctr">
            <a:normAutofit/>
          </a:bodyPr>
          <a:lstStyle/>
          <a:p>
            <a:pPr marR="0" lvl="0" fontAlgn="auto">
              <a:lnSpc>
                <a:spcPct val="90000"/>
              </a:lnSpc>
              <a:spcBef>
                <a:spcPts val="0"/>
              </a:spcBef>
              <a:spcAft>
                <a:spcPts val="600"/>
              </a:spcAft>
              <a:buClrTx/>
              <a:buSzTx/>
              <a:tabLst/>
              <a:defRPr/>
            </a:pPr>
            <a:r>
              <a:rPr kumimoji="0" lang="en-US" sz="2000" b="0" i="0" u="none" strike="noStrike"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Does this cast doubt on whether the sampling was truly random</a:t>
            </a:r>
            <a:r>
              <a:rPr lang="en-US" sz="2000" dirty="0">
                <a:latin typeface="Tahoma" panose="020B0604030504040204" pitchFamily="34" charset="0"/>
                <a:ea typeface="Tahoma" panose="020B0604030504040204" pitchFamily="34" charset="0"/>
                <a:cs typeface="Tahoma" panose="020B0604030504040204" pitchFamily="34" charset="0"/>
              </a:rPr>
              <a:t>?</a:t>
            </a:r>
            <a:br>
              <a:rPr kumimoji="0" lang="en-US" sz="2000" b="0" i="0" u="none" strike="noStrike" cap="none" spc="0" normalizeH="0" baseline="0" noProof="0" dirty="0">
                <a:ln>
                  <a:noFill/>
                </a:ln>
                <a:effectLst/>
                <a:uLnTx/>
                <a:uFillTx/>
              </a:rPr>
            </a:br>
            <a:endParaRPr kumimoji="0" lang="en-US" sz="2000" b="0" i="0" u="none" strike="noStrike" cap="none" spc="0" normalizeH="0" baseline="0" noProof="0" dirty="0">
              <a:ln>
                <a:noFill/>
              </a:ln>
              <a:effectLst/>
              <a:uLnTx/>
              <a:uFillTx/>
            </a:endParaRPr>
          </a:p>
        </p:txBody>
      </p:sp>
      <p:sp>
        <p:nvSpPr>
          <p:cNvPr id="6" name="Slide Number Placeholder 5">
            <a:extLst>
              <a:ext uri="{FF2B5EF4-FFF2-40B4-BE49-F238E27FC236}">
                <a16:creationId xmlns:a16="http://schemas.microsoft.com/office/drawing/2014/main" id="{8B3F139E-1F24-BE4B-B152-F2C21C34F14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9CCC94B9-3AB8-419F-8114-FD0C81FE01FA}" type="slidenum">
              <a:rPr lang="en-US" smtClean="0"/>
              <a:pPr>
                <a:spcAft>
                  <a:spcPts val="600"/>
                </a:spcAft>
                <a:defRPr/>
              </a:pPr>
              <a:t>48</a:t>
            </a:fld>
            <a:endParaRPr lang="en-US">
              <a:solidFill>
                <a:schemeClr val="tx1">
                  <a:alpha val="70000"/>
                </a:schemeClr>
              </a:solidFill>
              <a:latin typeface="Calibri" panose="020F0502020204030204"/>
            </a:endParaRPr>
          </a:p>
        </p:txBody>
      </p:sp>
      <p:sp>
        <p:nvSpPr>
          <p:cNvPr id="7" name="TextBox 6">
            <a:extLst>
              <a:ext uri="{FF2B5EF4-FFF2-40B4-BE49-F238E27FC236}">
                <a16:creationId xmlns:a16="http://schemas.microsoft.com/office/drawing/2014/main" id="{526E8930-E6BB-EA35-8D7A-6AEA9129E7F6}"/>
              </a:ext>
            </a:extLst>
          </p:cNvPr>
          <p:cNvSpPr txBox="1"/>
          <p:nvPr/>
        </p:nvSpPr>
        <p:spPr>
          <a:xfrm>
            <a:off x="233916" y="6277302"/>
            <a:ext cx="2826415" cy="461665"/>
          </a:xfrm>
          <a:prstGeom prst="rect">
            <a:avLst/>
          </a:prstGeom>
          <a:noFill/>
        </p:spPr>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What assumptions?</a:t>
            </a:r>
          </a:p>
        </p:txBody>
      </p:sp>
      <p:sp>
        <p:nvSpPr>
          <p:cNvPr id="8" name="TextBox 7">
            <a:extLst>
              <a:ext uri="{FF2B5EF4-FFF2-40B4-BE49-F238E27FC236}">
                <a16:creationId xmlns:a16="http://schemas.microsoft.com/office/drawing/2014/main" id="{65F02F60-D473-E9D4-C54F-1679C7B80F67}"/>
              </a:ext>
            </a:extLst>
          </p:cNvPr>
          <p:cNvSpPr txBox="1"/>
          <p:nvPr/>
        </p:nvSpPr>
        <p:spPr>
          <a:xfrm>
            <a:off x="337457" y="1110079"/>
            <a:ext cx="6096000" cy="590931"/>
          </a:xfrm>
          <a:prstGeom prst="rect">
            <a:avLst/>
          </a:prstGeom>
          <a:noFill/>
        </p:spPr>
        <p:txBody>
          <a:bodyPr wrap="square">
            <a:spAutoFit/>
          </a:bodyPr>
          <a:lstStyle/>
          <a:p>
            <a:pPr marR="0" lvl="0" fontAlgn="auto">
              <a:lnSpc>
                <a:spcPct val="90000"/>
              </a:lnSpc>
              <a:spcBef>
                <a:spcPts val="0"/>
              </a:spcBef>
              <a:spcAft>
                <a:spcPts val="600"/>
              </a:spcAft>
              <a:buClrTx/>
              <a:buSzTx/>
              <a:tabLst/>
              <a:defRPr/>
            </a:pPr>
            <a:r>
              <a:rPr kumimoji="0" lang="en-US" sz="1800" b="0" i="0" u="none" strike="noStrike"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If the composition of the jury pool is 40% black how many black people would you expect to be on the jury?</a:t>
            </a:r>
          </a:p>
        </p:txBody>
      </p:sp>
      <p:sp>
        <p:nvSpPr>
          <p:cNvPr id="10" name="TextBox 9">
            <a:extLst>
              <a:ext uri="{FF2B5EF4-FFF2-40B4-BE49-F238E27FC236}">
                <a16:creationId xmlns:a16="http://schemas.microsoft.com/office/drawing/2014/main" id="{684A0BC6-6732-F05C-AC6A-C5C1F104EDF0}"/>
              </a:ext>
            </a:extLst>
          </p:cNvPr>
          <p:cNvSpPr txBox="1"/>
          <p:nvPr/>
        </p:nvSpPr>
        <p:spPr>
          <a:xfrm>
            <a:off x="6197644" y="1198820"/>
            <a:ext cx="6096000" cy="369332"/>
          </a:xfrm>
          <a:prstGeom prst="rect">
            <a:avLst/>
          </a:prstGeom>
          <a:noFill/>
        </p:spPr>
        <p:txBody>
          <a:bodyPr wrap="square">
            <a:spAutoFit/>
          </a:bodyPr>
          <a:lstStyle/>
          <a:p>
            <a:r>
              <a:rPr kumimoji="0" lang="en-US" sz="1800" b="0" i="0" u="none" strike="noStrike"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We would expect .4*12 = ~4.8 blacks on the jury, or 5…</a:t>
            </a:r>
            <a:endParaRPr lang="en-US" dirty="0"/>
          </a:p>
        </p:txBody>
      </p:sp>
    </p:spTree>
    <p:extLst>
      <p:ext uri="{BB962C8B-B14F-4D97-AF65-F5344CB8AC3E}">
        <p14:creationId xmlns:p14="http://schemas.microsoft.com/office/powerpoint/2010/main" val="321017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BC838-75B9-41EA-8790-F60125DAA6F4}"/>
              </a:ext>
            </a:extLst>
          </p:cNvPr>
          <p:cNvSpPr>
            <a:spLocks noGrp="1"/>
          </p:cNvSpPr>
          <p:nvPr>
            <p:ph type="title"/>
          </p:nvPr>
        </p:nvSpPr>
        <p:spPr/>
        <p:txBody>
          <a:bodyPr/>
          <a:lstStyle/>
          <a:p>
            <a:r>
              <a:rPr lang="fr-FR" dirty="0"/>
              <a:t>2 MS Code § 13-5-1 (2017)</a:t>
            </a:r>
            <a:endParaRPr lang="en-US" dirty="0"/>
          </a:p>
        </p:txBody>
      </p:sp>
      <p:sp>
        <p:nvSpPr>
          <p:cNvPr id="3" name="Content Placeholder 2">
            <a:extLst>
              <a:ext uri="{FF2B5EF4-FFF2-40B4-BE49-F238E27FC236}">
                <a16:creationId xmlns:a16="http://schemas.microsoft.com/office/drawing/2014/main" id="{0F4F7165-BFD9-4296-A052-623B16E70890}"/>
              </a:ext>
            </a:extLst>
          </p:cNvPr>
          <p:cNvSpPr>
            <a:spLocks noGrp="1"/>
          </p:cNvSpPr>
          <p:nvPr>
            <p:ph idx="1"/>
          </p:nvPr>
        </p:nvSpPr>
        <p:spPr/>
        <p:txBody>
          <a:bodyPr/>
          <a:lstStyle/>
          <a:p>
            <a:r>
              <a:rPr lang="en-US" dirty="0"/>
              <a:t>To be eligible for jury-duty in Mississippi, a person must live in the county the trial is conducted in, be able to read and write, must not have been convicted of an ‘infamous crime’ or the unlawful sale of alcohol, and must not be a ‘common gambler or habitual drunkard.’</a:t>
            </a:r>
          </a:p>
          <a:p>
            <a:r>
              <a:rPr lang="en-US" dirty="0"/>
              <a:t>An interesting question is how many people does this exclude?</a:t>
            </a:r>
          </a:p>
        </p:txBody>
      </p:sp>
      <p:pic>
        <p:nvPicPr>
          <p:cNvPr id="4" name="Picture 3">
            <a:extLst>
              <a:ext uri="{FF2B5EF4-FFF2-40B4-BE49-F238E27FC236}">
                <a16:creationId xmlns:a16="http://schemas.microsoft.com/office/drawing/2014/main" id="{0B87605E-43DD-704F-8964-2A09038D76C4}"/>
              </a:ext>
            </a:extLst>
          </p:cNvPr>
          <p:cNvPicPr>
            <a:picLocks noChangeAspect="1"/>
          </p:cNvPicPr>
          <p:nvPr/>
        </p:nvPicPr>
        <p:blipFill>
          <a:blip r:embed="rId2"/>
          <a:stretch>
            <a:fillRect/>
          </a:stretch>
        </p:blipFill>
        <p:spPr>
          <a:xfrm>
            <a:off x="1702620" y="209550"/>
            <a:ext cx="8432800" cy="6438900"/>
          </a:xfrm>
          <a:prstGeom prst="rect">
            <a:avLst/>
          </a:prstGeom>
        </p:spPr>
      </p:pic>
      <p:sp>
        <p:nvSpPr>
          <p:cNvPr id="6" name="Slide Number Placeholder 5">
            <a:extLst>
              <a:ext uri="{FF2B5EF4-FFF2-40B4-BE49-F238E27FC236}">
                <a16:creationId xmlns:a16="http://schemas.microsoft.com/office/drawing/2014/main" id="{75C3CB88-5AB5-D14D-80CD-1C1E654B8BC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CCC94B9-3AB8-419F-8114-FD0C81FE01FA}"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DBFC6F-D039-D46F-95C8-30EEF07C24D3}"/>
              </a:ext>
            </a:extLst>
          </p:cNvPr>
          <p:cNvSpPr txBox="1"/>
          <p:nvPr/>
        </p:nvSpPr>
        <p:spPr>
          <a:xfrm>
            <a:off x="7820198" y="1072"/>
            <a:ext cx="60973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3"/>
              </a:rPr>
              <a:t>https://github.com/APM-Reports/jury-data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847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195E-4794-E442-D143-6D2F0D5F7D52}"/>
              </a:ext>
            </a:extLst>
          </p:cNvPr>
          <p:cNvSpPr>
            <a:spLocks noGrp="1"/>
          </p:cNvSpPr>
          <p:nvPr>
            <p:ph type="title"/>
          </p:nvPr>
        </p:nvSpPr>
        <p:spPr/>
        <p:txBody>
          <a:bodyPr/>
          <a:lstStyle/>
          <a:p>
            <a:r>
              <a:rPr lang="en-US" dirty="0"/>
              <a:t>Probability</a:t>
            </a:r>
          </a:p>
        </p:txBody>
      </p:sp>
      <p:sp>
        <p:nvSpPr>
          <p:cNvPr id="3" name="Text Placeholder 2">
            <a:extLst>
              <a:ext uri="{FF2B5EF4-FFF2-40B4-BE49-F238E27FC236}">
                <a16:creationId xmlns:a16="http://schemas.microsoft.com/office/drawing/2014/main" id="{F60D2E42-2D75-DDDC-3FF4-5617211A6D4A}"/>
              </a:ext>
            </a:extLst>
          </p:cNvPr>
          <p:cNvSpPr>
            <a:spLocks noGrp="1"/>
          </p:cNvSpPr>
          <p:nvPr>
            <p:ph type="body" idx="1"/>
          </p:nvPr>
        </p:nvSpPr>
        <p:spPr>
          <a:xfrm>
            <a:off x="505350" y="1925980"/>
            <a:ext cx="11371591" cy="1073371"/>
          </a:xfrm>
        </p:spPr>
        <p:txBody>
          <a:bodyPr/>
          <a:lstStyle/>
          <a:p>
            <a:r>
              <a:rPr lang="en-US" dirty="0"/>
              <a:t>The point is that we talk loosely about probability all the time, but we need to be more specific in terms of defining and using probabilities because as I will demonstrate with a couple of examples, the consequences are deadly</a:t>
            </a:r>
          </a:p>
        </p:txBody>
      </p:sp>
    </p:spTree>
    <p:extLst>
      <p:ext uri="{BB962C8B-B14F-4D97-AF65-F5344CB8AC3E}">
        <p14:creationId xmlns:p14="http://schemas.microsoft.com/office/powerpoint/2010/main" val="38180449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50BF-ECD9-4153-BD38-C705ADE03B66}"/>
              </a:ext>
            </a:extLst>
          </p:cNvPr>
          <p:cNvSpPr>
            <a:spLocks noGrp="1"/>
          </p:cNvSpPr>
          <p:nvPr>
            <p:ph type="title"/>
          </p:nvPr>
        </p:nvSpPr>
        <p:spPr/>
        <p:txBody>
          <a:bodyPr/>
          <a:lstStyle/>
          <a:p>
            <a:r>
              <a:rPr lang="en-US" dirty="0"/>
              <a:t>A jury of someone else’s peers</a:t>
            </a:r>
          </a:p>
        </p:txBody>
      </p:sp>
      <p:pic>
        <p:nvPicPr>
          <p:cNvPr id="5" name="Content Placeholder 4">
            <a:extLst>
              <a:ext uri="{FF2B5EF4-FFF2-40B4-BE49-F238E27FC236}">
                <a16:creationId xmlns:a16="http://schemas.microsoft.com/office/drawing/2014/main" id="{91258B08-9C61-C946-AD2B-EA28DA262514}"/>
              </a:ext>
            </a:extLst>
          </p:cNvPr>
          <p:cNvPicPr>
            <a:picLocks noGrp="1" noChangeAspect="1"/>
          </p:cNvPicPr>
          <p:nvPr>
            <p:ph idx="1"/>
          </p:nvPr>
        </p:nvPicPr>
        <p:blipFill>
          <a:blip r:embed="rId3"/>
          <a:stretch>
            <a:fillRect/>
          </a:stretch>
        </p:blipFill>
        <p:spPr>
          <a:xfrm>
            <a:off x="278323" y="2321755"/>
            <a:ext cx="5940654" cy="3565838"/>
          </a:xfrm>
          <a:prstGeom prst="rect">
            <a:avLst/>
          </a:prstGeom>
        </p:spPr>
      </p:pic>
      <p:pic>
        <p:nvPicPr>
          <p:cNvPr id="6" name="Picture 5">
            <a:extLst>
              <a:ext uri="{FF2B5EF4-FFF2-40B4-BE49-F238E27FC236}">
                <a16:creationId xmlns:a16="http://schemas.microsoft.com/office/drawing/2014/main" id="{85A4D84F-2A74-9E4F-A986-504116648E68}"/>
              </a:ext>
            </a:extLst>
          </p:cNvPr>
          <p:cNvPicPr>
            <a:picLocks noChangeAspect="1"/>
          </p:cNvPicPr>
          <p:nvPr/>
        </p:nvPicPr>
        <p:blipFill>
          <a:blip r:embed="rId4"/>
          <a:stretch>
            <a:fillRect/>
          </a:stretch>
        </p:blipFill>
        <p:spPr>
          <a:xfrm>
            <a:off x="6487389" y="2321755"/>
            <a:ext cx="5422900" cy="3565839"/>
          </a:xfrm>
          <a:prstGeom prst="rect">
            <a:avLst/>
          </a:prstGeom>
        </p:spPr>
      </p:pic>
      <p:sp>
        <p:nvSpPr>
          <p:cNvPr id="3" name="Rectangle 2">
            <a:extLst>
              <a:ext uri="{FF2B5EF4-FFF2-40B4-BE49-F238E27FC236}">
                <a16:creationId xmlns:a16="http://schemas.microsoft.com/office/drawing/2014/main" id="{3593FC76-470C-124F-869F-779962F87169}"/>
              </a:ext>
            </a:extLst>
          </p:cNvPr>
          <p:cNvSpPr/>
          <p:nvPr/>
        </p:nvSpPr>
        <p:spPr>
          <a:xfrm>
            <a:off x="391389" y="6052016"/>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This leads to jury compositions that are grossly disproportionate in comparison to the general population</a:t>
            </a:r>
          </a:p>
        </p:txBody>
      </p:sp>
      <p:sp>
        <p:nvSpPr>
          <p:cNvPr id="7" name="Slide Number Placeholder 6">
            <a:extLst>
              <a:ext uri="{FF2B5EF4-FFF2-40B4-BE49-F238E27FC236}">
                <a16:creationId xmlns:a16="http://schemas.microsoft.com/office/drawing/2014/main" id="{5D45C8C6-4EC2-6140-96AB-C74CFE3447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CCC94B9-3AB8-419F-8114-FD0C81FE01FA}"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9591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B8F89DE-36B3-43A2-A2DC-F8CF7EF14C10}"/>
              </a:ext>
            </a:extLst>
          </p:cNvPr>
          <p:cNvGraphicFramePr>
            <a:graphicFrameLocks noGrp="1"/>
          </p:cNvGraphicFramePr>
          <p:nvPr>
            <p:ph idx="1"/>
          </p:nvPr>
        </p:nvGraphicFramePr>
        <p:xfrm>
          <a:off x="596900" y="381000"/>
          <a:ext cx="10909300" cy="6121400"/>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A3480BAA-585B-344E-875A-13418D5CE01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CCC94B9-3AB8-419F-8114-FD0C81FE01FA}"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161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94F9-DD9E-4752-9CC8-8D783532F6F9}"/>
              </a:ext>
            </a:extLst>
          </p:cNvPr>
          <p:cNvSpPr>
            <a:spLocks noGrp="1"/>
          </p:cNvSpPr>
          <p:nvPr>
            <p:ph type="title"/>
          </p:nvPr>
        </p:nvSpPr>
        <p:spPr>
          <a:xfrm>
            <a:off x="201515" y="128721"/>
            <a:ext cx="10450334" cy="552908"/>
          </a:xfrm>
        </p:spPr>
        <p:txBody>
          <a:bodyPr>
            <a:normAutofit/>
          </a:bodyPr>
          <a:lstStyle/>
          <a:p>
            <a:r>
              <a:rPr lang="en-US" dirty="0"/>
              <a:t>Oddity in Picking Jurors Opens Door to Racial Bias</a:t>
            </a:r>
          </a:p>
        </p:txBody>
      </p:sp>
      <p:sp>
        <p:nvSpPr>
          <p:cNvPr id="3" name="Content Placeholder 2">
            <a:extLst>
              <a:ext uri="{FF2B5EF4-FFF2-40B4-BE49-F238E27FC236}">
                <a16:creationId xmlns:a16="http://schemas.microsoft.com/office/drawing/2014/main" id="{DD6CD790-292C-4DE9-A216-6D21BA8E9E89}"/>
              </a:ext>
            </a:extLst>
          </p:cNvPr>
          <p:cNvSpPr>
            <a:spLocks noGrp="1"/>
          </p:cNvSpPr>
          <p:nvPr>
            <p:ph idx="1"/>
          </p:nvPr>
        </p:nvSpPr>
        <p:spPr>
          <a:xfrm>
            <a:off x="838200" y="1896456"/>
            <a:ext cx="9813649" cy="4254126"/>
          </a:xfrm>
        </p:spPr>
        <p:txBody>
          <a:bodyPr>
            <a:noAutofit/>
          </a:bodyPr>
          <a:lstStyle/>
          <a:p>
            <a:pPr>
              <a:lnSpc>
                <a:spcPct val="120000"/>
              </a:lnSpc>
            </a:pPr>
            <a:r>
              <a:rPr lang="en-US" sz="2400" dirty="0">
                <a:latin typeface="Tahoma" panose="020B0604030504040204" pitchFamily="34" charset="0"/>
                <a:ea typeface="Tahoma" panose="020B0604030504040204" pitchFamily="34" charset="0"/>
                <a:cs typeface="Tahoma" panose="020B0604030504040204" pitchFamily="34" charset="0"/>
              </a:rPr>
              <a:t>Allen Snyder, a black man, is on death row in Louisiana. An all-white jury in Jefferson Parish, in the New Orleans suburbs, sentenced him to death in 1996 for the fatal stabbing of a man his wife was seeing.</a:t>
            </a:r>
          </a:p>
          <a:p>
            <a:pPr>
              <a:lnSpc>
                <a:spcPct val="120000"/>
              </a:lnSpc>
            </a:pPr>
            <a:r>
              <a:rPr lang="en-US" sz="2400" dirty="0">
                <a:latin typeface="Tahoma" panose="020B0604030504040204" pitchFamily="34" charset="0"/>
                <a:ea typeface="Tahoma" panose="020B0604030504040204" pitchFamily="34" charset="0"/>
                <a:cs typeface="Tahoma" panose="020B0604030504040204" pitchFamily="34" charset="0"/>
              </a:rPr>
              <a:t>(How) is it possible to get an all-white jury in Parish? In the 20 years following the lifting of the moratorium on the death </a:t>
            </a:r>
            <a:r>
              <a:rPr lang="en-US" sz="2400" dirty="0" err="1">
                <a:latin typeface="Tahoma" panose="020B0604030504040204" pitchFamily="34" charset="0"/>
                <a:ea typeface="Tahoma" panose="020B0604030504040204" pitchFamily="34" charset="0"/>
                <a:cs typeface="Tahoma" panose="020B0604030504040204" pitchFamily="34" charset="0"/>
              </a:rPr>
              <a:t>penaltiy</a:t>
            </a:r>
            <a:r>
              <a:rPr lang="en-US" sz="2400" dirty="0">
                <a:latin typeface="Tahoma" panose="020B0604030504040204" pitchFamily="34" charset="0"/>
                <a:ea typeface="Tahoma" panose="020B0604030504040204" pitchFamily="34" charset="0"/>
                <a:cs typeface="Tahoma" panose="020B0604030504040204" pitchFamily="34" charset="0"/>
              </a:rPr>
              <a:t>, there were 20 murder trials in Jefferson Parish that ended in death sentences. Information about the race of the jurors is available in 18 of them. Parish is 23% black, so how many jurors might we expect on each 12-member panel? of the 18 juries, 10 had no black members. Seven had one. One had two. None had three.</a:t>
            </a:r>
          </a:p>
        </p:txBody>
      </p:sp>
      <p:sp>
        <p:nvSpPr>
          <p:cNvPr id="5" name="Slide Number Placeholder 4">
            <a:extLst>
              <a:ext uri="{FF2B5EF4-FFF2-40B4-BE49-F238E27FC236}">
                <a16:creationId xmlns:a16="http://schemas.microsoft.com/office/drawing/2014/main" id="{9B026E07-499C-0844-B1C0-FE579BAD80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CC94B9-3AB8-419F-8114-FD0C81FE01FA}" type="slidenum">
              <a:rPr lang="en-US" smtClean="0"/>
              <a:pPr/>
              <a:t>52</a:t>
            </a:fld>
            <a:endParaRPr lang="en-US"/>
          </a:p>
        </p:txBody>
      </p:sp>
    </p:spTree>
    <p:extLst>
      <p:ext uri="{BB962C8B-B14F-4D97-AF65-F5344CB8AC3E}">
        <p14:creationId xmlns:p14="http://schemas.microsoft.com/office/powerpoint/2010/main" val="3644663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1423BC-9996-9942-8607-19019B003579}"/>
              </a:ext>
            </a:extLst>
          </p:cNvPr>
          <p:cNvSpPr>
            <a:spLocks noGrp="1"/>
          </p:cNvSpPr>
          <p:nvPr>
            <p:ph type="title"/>
          </p:nvPr>
        </p:nvSpPr>
        <p:spPr>
          <a:xfrm>
            <a:off x="841247" y="474146"/>
            <a:ext cx="10515593" cy="1197864"/>
          </a:xfrm>
        </p:spPr>
        <p:txBody>
          <a:bodyPr vert="horz" lIns="91440" tIns="45720" rIns="91440" bIns="45720" rtlCol="0" anchor="ctr">
            <a:normAutofit/>
          </a:bodyPr>
          <a:lstStyle/>
          <a:p>
            <a:r>
              <a:rPr lang="en-US" sz="4400"/>
              <a:t>Statistical Oddity &amp; Death</a:t>
            </a:r>
          </a:p>
        </p:txBody>
      </p:sp>
      <p:pic>
        <p:nvPicPr>
          <p:cNvPr id="8" name="Content Placeholder 2">
            <a:extLst>
              <a:ext uri="{FF2B5EF4-FFF2-40B4-BE49-F238E27FC236}">
                <a16:creationId xmlns:a16="http://schemas.microsoft.com/office/drawing/2014/main" id="{E38B05F4-8D20-A047-84A9-67D834473168}"/>
              </a:ext>
            </a:extLst>
          </p:cNvPr>
          <p:cNvPicPr>
            <a:picLocks noGrp="1" noChangeAspect="1"/>
          </p:cNvPicPr>
          <p:nvPr>
            <p:ph idx="1"/>
          </p:nvPr>
        </p:nvPicPr>
        <p:blipFill rotWithShape="1">
          <a:blip r:embed="rId3"/>
          <a:srcRect l="6091" r="9350"/>
          <a:stretch/>
        </p:blipFill>
        <p:spPr>
          <a:xfrm>
            <a:off x="835153" y="2002117"/>
            <a:ext cx="6215794" cy="4171569"/>
          </a:xfrm>
          <a:prstGeom prst="rect">
            <a:avLst/>
          </a:prstGeom>
        </p:spPr>
      </p:pic>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6EE3F158-4D32-1543-8754-1692AA6F2259}"/>
                  </a:ext>
                </a:extLst>
              </p:cNvPr>
              <p:cNvSpPr>
                <a:spLocks noGrp="1"/>
              </p:cNvSpPr>
              <p:nvPr>
                <p:ph type="body" sz="half" idx="2"/>
              </p:nvPr>
            </p:nvSpPr>
            <p:spPr>
              <a:xfrm>
                <a:off x="7533314" y="1999578"/>
                <a:ext cx="3823525" cy="4171568"/>
              </a:xfrm>
            </p:spPr>
            <p:txBody>
              <a:bodyPr vert="horz" lIns="91440" tIns="45720" rIns="91440" bIns="45720" rtlCol="0" anchor="ctr">
                <a:normAutofit/>
              </a:bodyPr>
              <a:lstStyle/>
              <a:p>
                <a:r>
                  <a:rPr lang="en-US" sz="2000" dirty="0"/>
                  <a:t>We should expect about 3 black jurors on each 12-member panel: 12 X .23 = 2.76. </a:t>
                </a:r>
              </a:p>
              <a:p>
                <a:endParaRPr lang="en-US" sz="2000" dirty="0"/>
              </a:p>
              <a:p>
                <a:r>
                  <a:rPr lang="en-US" sz="2000" dirty="0"/>
                  <a:t>The probability of observing no black jurors in this county is about .04 as follows:</a:t>
                </a:r>
              </a:p>
              <a:p>
                <a:endParaRPr lang="en-US"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r>
                                <a:rPr lang="en-US" sz="2000" b="0" i="1">
                                  <a:latin typeface="Cambria Math" panose="02040503050406030204" pitchFamily="18" charset="0"/>
                                </a:rPr>
                                <m:t>𝑛</m:t>
                              </m:r>
                            </m:num>
                            <m:den>
                              <m:r>
                                <a:rPr lang="en-US" sz="2000" b="0" i="1">
                                  <a:latin typeface="Cambria Math" panose="02040503050406030204" pitchFamily="18" charset="0"/>
                                </a:rPr>
                                <m:t>𝑥</m:t>
                              </m:r>
                            </m:den>
                          </m:f>
                        </m:e>
                      </m:d>
                      <m:sSup>
                        <m:sSupPr>
                          <m:ctrlPr>
                            <a:rPr lang="en-US" sz="2000" i="1">
                              <a:latin typeface="Cambria Math" panose="02040503050406030204" pitchFamily="18" charset="0"/>
                            </a:rPr>
                          </m:ctrlPr>
                        </m:sSupPr>
                        <m:e>
                          <m:r>
                            <a:rPr lang="en-US" sz="2000" b="0" i="1">
                              <a:latin typeface="Cambria Math" panose="02040503050406030204" pitchFamily="18" charset="0"/>
                            </a:rPr>
                            <m:t>𝑝</m:t>
                          </m:r>
                        </m:e>
                        <m:sup>
                          <m:r>
                            <a:rPr lang="en-US" sz="2000" b="0" i="1">
                              <a:latin typeface="Cambria Math" panose="02040503050406030204" pitchFamily="18" charset="0"/>
                            </a:rPr>
                            <m:t>𝑥</m:t>
                          </m:r>
                        </m:sup>
                      </m:sSup>
                      <m:sSup>
                        <m:sSupPr>
                          <m:ctrlPr>
                            <a:rPr lang="en-US" sz="2000" i="1">
                              <a:latin typeface="Cambria Math" panose="02040503050406030204" pitchFamily="18" charset="0"/>
                            </a:rPr>
                          </m:ctrlPr>
                        </m:sSupPr>
                        <m:e>
                          <m:r>
                            <a:rPr lang="en-US" sz="2000" b="0" i="1">
                              <a:latin typeface="Cambria Math" panose="02040503050406030204" pitchFamily="18" charset="0"/>
                            </a:rPr>
                            <m:t>(1−</m:t>
                          </m:r>
                          <m:r>
                            <a:rPr lang="en-US" sz="2000" b="0" i="1">
                              <a:latin typeface="Cambria Math" panose="02040503050406030204" pitchFamily="18" charset="0"/>
                            </a:rPr>
                            <m:t>𝑝</m:t>
                          </m:r>
                          <m:r>
                            <a:rPr lang="en-US" sz="2000" b="0" i="1">
                              <a:latin typeface="Cambria Math" panose="02040503050406030204" pitchFamily="18" charset="0"/>
                            </a:rPr>
                            <m:t>)</m:t>
                          </m:r>
                        </m:e>
                        <m:sup>
                          <m:r>
                            <a:rPr lang="en-US" sz="2000" b="0" i="1">
                              <a:latin typeface="Cambria Math" panose="02040503050406030204" pitchFamily="18" charset="0"/>
                            </a:rPr>
                            <m:t>𝑛</m:t>
                          </m:r>
                          <m:r>
                            <a:rPr lang="en-US" sz="2000" b="0" i="1">
                              <a:latin typeface="Cambria Math" panose="02040503050406030204" pitchFamily="18" charset="0"/>
                            </a:rPr>
                            <m:t>−</m:t>
                          </m:r>
                          <m:r>
                            <a:rPr lang="en-US" sz="2000" b="0" i="1">
                              <a:latin typeface="Cambria Math" panose="02040503050406030204" pitchFamily="18" charset="0"/>
                            </a:rPr>
                            <m:t>𝑥</m:t>
                          </m:r>
                        </m:sup>
                      </m:sSup>
                    </m:oMath>
                  </m:oMathPara>
                </a14:m>
                <a:endParaRPr lang="en-US"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f>
                            <m:fPr>
                              <m:type m:val="noBar"/>
                              <m:ctrlPr>
                                <a:rPr lang="en-US" sz="2000" i="1">
                                  <a:latin typeface="Cambria Math" panose="02040503050406030204" pitchFamily="18" charset="0"/>
                                </a:rPr>
                              </m:ctrlPr>
                            </m:fPr>
                            <m:num>
                              <m:r>
                                <a:rPr lang="en-US" sz="2000" b="0" i="1">
                                  <a:latin typeface="Cambria Math" panose="02040503050406030204" pitchFamily="18" charset="0"/>
                                </a:rPr>
                                <m:t>12</m:t>
                              </m:r>
                            </m:num>
                            <m:den>
                              <m:r>
                                <a:rPr lang="en-US" sz="2000" b="0" i="1">
                                  <a:latin typeface="Cambria Math" panose="02040503050406030204" pitchFamily="18" charset="0"/>
                                </a:rPr>
                                <m:t>0</m:t>
                              </m:r>
                            </m:den>
                          </m:f>
                        </m:e>
                      </m:d>
                      <m:sSup>
                        <m:sSupPr>
                          <m:ctrlPr>
                            <a:rPr lang="en-US" sz="2000" i="1">
                              <a:latin typeface="Cambria Math" panose="02040503050406030204" pitchFamily="18" charset="0"/>
                            </a:rPr>
                          </m:ctrlPr>
                        </m:sSupPr>
                        <m:e>
                          <m:r>
                            <a:rPr lang="en-US" sz="2000" b="0" i="1">
                              <a:latin typeface="Cambria Math" panose="02040503050406030204" pitchFamily="18" charset="0"/>
                            </a:rPr>
                            <m:t>.23</m:t>
                          </m:r>
                        </m:e>
                        <m:sup>
                          <m:r>
                            <a:rPr lang="en-US" sz="2000" b="0" i="1">
                              <a:latin typeface="Cambria Math" panose="02040503050406030204" pitchFamily="18" charset="0"/>
                            </a:rPr>
                            <m:t>0</m:t>
                          </m:r>
                        </m:sup>
                      </m:sSup>
                      <m:sSup>
                        <m:sSupPr>
                          <m:ctrlPr>
                            <a:rPr lang="en-US" sz="2000" i="1">
                              <a:latin typeface="Cambria Math" panose="02040503050406030204" pitchFamily="18" charset="0"/>
                            </a:rPr>
                          </m:ctrlPr>
                        </m:sSupPr>
                        <m:e>
                          <m:r>
                            <a:rPr lang="en-US" sz="2000" i="1">
                              <a:latin typeface="Cambria Math" panose="02040503050406030204" pitchFamily="18" charset="0"/>
                            </a:rPr>
                            <m:t>(1−</m:t>
                          </m:r>
                          <m:r>
                            <a:rPr lang="en-US" sz="2000" b="0" i="1">
                              <a:latin typeface="Cambria Math" panose="02040503050406030204" pitchFamily="18" charset="0"/>
                            </a:rPr>
                            <m:t>.23</m:t>
                          </m:r>
                          <m:r>
                            <a:rPr lang="en-US" sz="2000" i="1">
                              <a:latin typeface="Cambria Math" panose="02040503050406030204" pitchFamily="18" charset="0"/>
                            </a:rPr>
                            <m:t>)</m:t>
                          </m:r>
                        </m:e>
                        <m:sup>
                          <m:r>
                            <a:rPr lang="en-US" sz="2000" b="0" i="1">
                              <a:latin typeface="Cambria Math" panose="02040503050406030204" pitchFamily="18" charset="0"/>
                            </a:rPr>
                            <m:t>12</m:t>
                          </m:r>
                          <m:r>
                            <a:rPr lang="en-US" sz="2000" i="1">
                              <a:latin typeface="Cambria Math" panose="02040503050406030204" pitchFamily="18" charset="0"/>
                            </a:rPr>
                            <m:t>−</m:t>
                          </m:r>
                          <m:r>
                            <a:rPr lang="en-US" sz="2000" b="0" i="1">
                              <a:latin typeface="Cambria Math" panose="02040503050406030204" pitchFamily="18" charset="0"/>
                            </a:rPr>
                            <m:t>0</m:t>
                          </m:r>
                        </m:sup>
                      </m:sSup>
                      <m:r>
                        <a:rPr lang="en-US" sz="2000" i="1">
                          <a:latin typeface="Cambria Math" panose="02040503050406030204" pitchFamily="18" charset="0"/>
                        </a:rPr>
                        <m:t>≈</m:t>
                      </m:r>
                      <m:r>
                        <a:rPr lang="en-US" sz="2000" b="0" i="1">
                          <a:latin typeface="Cambria Math" panose="02040503050406030204" pitchFamily="18" charset="0"/>
                        </a:rPr>
                        <m:t>0.04</m:t>
                      </m:r>
                      <m:r>
                        <a:rPr lang="en-US" sz="2000" i="1">
                          <a:latin typeface="Cambria Math" panose="02040503050406030204" pitchFamily="18" charset="0"/>
                        </a:rPr>
                        <m:t> </m:t>
                      </m:r>
                    </m:oMath>
                  </m:oMathPara>
                </a14:m>
                <a:endParaRPr lang="en-US" sz="2000" dirty="0"/>
              </a:p>
              <a:p>
                <a:pPr indent="-228600">
                  <a:buFont typeface="Arial" panose="020B0604020202020204" pitchFamily="34" charset="0"/>
                  <a:buChar char="•"/>
                </a:pPr>
                <a:endParaRPr lang="en-US" sz="2000" dirty="0"/>
              </a:p>
            </p:txBody>
          </p:sp>
        </mc:Choice>
        <mc:Fallback xmlns="">
          <p:sp>
            <p:nvSpPr>
              <p:cNvPr id="7" name="Text Placeholder 6">
                <a:extLst>
                  <a:ext uri="{FF2B5EF4-FFF2-40B4-BE49-F238E27FC236}">
                    <a16:creationId xmlns:a16="http://schemas.microsoft.com/office/drawing/2014/main" id="{6EE3F158-4D32-1543-8754-1692AA6F2259}"/>
                  </a:ext>
                </a:extLst>
              </p:cNvPr>
              <p:cNvSpPr>
                <a:spLocks noGrp="1" noRot="1" noChangeAspect="1" noMove="1" noResize="1" noEditPoints="1" noAdjustHandles="1" noChangeArrowheads="1" noChangeShapeType="1" noTextEdit="1"/>
              </p:cNvSpPr>
              <p:nvPr>
                <p:ph type="body" sz="half" idx="2"/>
              </p:nvPr>
            </p:nvSpPr>
            <p:spPr>
              <a:xfrm>
                <a:off x="7533314" y="1999578"/>
                <a:ext cx="3823525" cy="4171568"/>
              </a:xfrm>
              <a:blipFill>
                <a:blip r:embed="rId4"/>
                <a:stretch>
                  <a:fillRect l="-1754" r="-207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766986C-9049-8546-80EC-5506732ACF11}"/>
              </a:ext>
            </a:extLst>
          </p:cNvPr>
          <p:cNvSpPr>
            <a:spLocks noGrp="1"/>
          </p:cNvSpPr>
          <p:nvPr>
            <p:ph type="sldNum" sz="quarter" idx="12"/>
          </p:nvPr>
        </p:nvSpPr>
        <p:spPr>
          <a:xfrm>
            <a:off x="10120313" y="6355080"/>
            <a:ext cx="1236535" cy="365125"/>
          </a:xfrm>
        </p:spPr>
        <p:txBody>
          <a:bodyPr vert="horz" lIns="91440" tIns="45720" rIns="91440" bIns="45720" rtlCol="0" anchor="ctr">
            <a:normAutofit/>
          </a:bodyPr>
          <a:lstStyle/>
          <a:p>
            <a:pPr>
              <a:spcAft>
                <a:spcPts val="600"/>
              </a:spcAft>
              <a:defRPr/>
            </a:pPr>
            <a:fld id="{307675AE-120D-1840-B641-F3F4D0EB8DA7}" type="slidenum">
              <a:rPr lang="en-US">
                <a:solidFill>
                  <a:schemeClr val="tx1">
                    <a:alpha val="70000"/>
                  </a:schemeClr>
                </a:solidFill>
                <a:latin typeface="Calibri" panose="020F0502020204030204"/>
              </a:rPr>
              <a:pPr>
                <a:spcAft>
                  <a:spcPts val="600"/>
                </a:spcAft>
                <a:defRPr/>
              </a:pPr>
              <a:t>53</a:t>
            </a:fld>
            <a:endParaRPr lang="en-US">
              <a:solidFill>
                <a:schemeClr val="tx1">
                  <a:alpha val="70000"/>
                </a:schemeClr>
              </a:solidFill>
              <a:latin typeface="Calibri" panose="020F0502020204030204"/>
            </a:endParaRPr>
          </a:p>
        </p:txBody>
      </p:sp>
    </p:spTree>
    <p:extLst>
      <p:ext uri="{BB962C8B-B14F-4D97-AF65-F5344CB8AC3E}">
        <p14:creationId xmlns:p14="http://schemas.microsoft.com/office/powerpoint/2010/main" val="1546580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4399" y="128722"/>
            <a:ext cx="4039644" cy="585433"/>
          </a:xfrm>
          <a:prstGeom prst="rect">
            <a:avLst/>
          </a:prstGeom>
        </p:spPr>
        <p:txBody>
          <a:bodyPr vert="horz" wrap="square" lIns="0" tIns="32210" rIns="0" bIns="0" rtlCol="0">
            <a:spAutoFit/>
          </a:bodyPr>
          <a:lstStyle/>
          <a:p>
            <a:pPr marL="26841" marR="0" lvl="0" indent="0" algn="l" defTabSz="1932584" rtl="0" eaLnBrk="1" fontAlgn="auto" latinLnBrk="0" hangingPunct="1">
              <a:lnSpc>
                <a:spcPct val="100000"/>
              </a:lnSpc>
              <a:spcBef>
                <a:spcPts val="254"/>
              </a:spcBef>
              <a:spcAft>
                <a:spcPts val="0"/>
              </a:spcAft>
              <a:buClrTx/>
              <a:buSzTx/>
              <a:buFontTx/>
              <a:buNone/>
              <a:tabLst/>
              <a:defRPr/>
            </a:pPr>
            <a:r>
              <a:rPr kumimoji="0" sz="3593" b="0" i="0" u="none" strike="noStrike" kern="0" cap="none" spc="-21" normalizeH="0" baseline="0" noProof="0" dirty="0">
                <a:ln>
                  <a:noFill/>
                </a:ln>
                <a:solidFill>
                  <a:srgbClr val="FFFFFF"/>
                </a:solidFill>
                <a:effectLst/>
                <a:uLnTx/>
                <a:uFillTx/>
                <a:latin typeface="Calibri"/>
                <a:ea typeface="+mn-ea"/>
                <a:cs typeface="Calibri"/>
              </a:rPr>
              <a:t>Results</a:t>
            </a:r>
            <a:r>
              <a:rPr kumimoji="0" sz="3593" b="0" i="0" u="none" strike="noStrike" kern="0" cap="none" spc="63" normalizeH="0" baseline="0" noProof="0" dirty="0">
                <a:ln>
                  <a:noFill/>
                </a:ln>
                <a:solidFill>
                  <a:srgbClr val="FFFFFF"/>
                </a:solidFill>
                <a:effectLst/>
                <a:uLnTx/>
                <a:uFillTx/>
                <a:latin typeface="Calibri"/>
                <a:ea typeface="+mn-ea"/>
                <a:cs typeface="Calibri"/>
              </a:rPr>
              <a:t> </a:t>
            </a:r>
            <a:r>
              <a:rPr kumimoji="0" sz="3593" b="0" i="0" u="none" strike="noStrike" kern="0" cap="none" spc="0" normalizeH="0" baseline="0" noProof="0" dirty="0">
                <a:ln>
                  <a:noFill/>
                </a:ln>
                <a:solidFill>
                  <a:srgbClr val="FFFFFF"/>
                </a:solidFill>
                <a:effectLst/>
                <a:uLnTx/>
                <a:uFillTx/>
                <a:latin typeface="Calibri"/>
                <a:ea typeface="+mn-ea"/>
                <a:cs typeface="Calibri"/>
              </a:rPr>
              <a:t>of</a:t>
            </a:r>
            <a:r>
              <a:rPr kumimoji="0" sz="3593" b="0" i="0" u="none" strike="noStrike" kern="0" cap="none" spc="74" normalizeH="0" baseline="0" noProof="0" dirty="0">
                <a:ln>
                  <a:noFill/>
                </a:ln>
                <a:solidFill>
                  <a:srgbClr val="FFFFFF"/>
                </a:solidFill>
                <a:effectLst/>
                <a:uLnTx/>
                <a:uFillTx/>
                <a:latin typeface="Calibri"/>
                <a:ea typeface="+mn-ea"/>
                <a:cs typeface="Calibri"/>
              </a:rPr>
              <a:t> </a:t>
            </a:r>
            <a:r>
              <a:rPr kumimoji="0" sz="3593" b="0" i="0" u="none" strike="noStrike" kern="0" cap="none" spc="-53" normalizeH="0" baseline="0" noProof="0" dirty="0">
                <a:ln>
                  <a:noFill/>
                </a:ln>
                <a:solidFill>
                  <a:srgbClr val="FFFFFF"/>
                </a:solidFill>
                <a:effectLst/>
                <a:uLnTx/>
                <a:uFillTx/>
                <a:latin typeface="Calibri"/>
                <a:ea typeface="+mn-ea"/>
                <a:cs typeface="Calibri"/>
              </a:rPr>
              <a:t>Experiment</a:t>
            </a:r>
            <a:endParaRPr kumimoji="0" sz="3593"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3" name="object 3"/>
          <p:cNvPicPr/>
          <p:nvPr/>
        </p:nvPicPr>
        <p:blipFill>
          <a:blip r:embed="rId2" cstate="print"/>
          <a:stretch>
            <a:fillRect/>
          </a:stretch>
        </p:blipFill>
        <p:spPr>
          <a:xfrm>
            <a:off x="1504869" y="1594111"/>
            <a:ext cx="8898515" cy="4313518"/>
          </a:xfrm>
          <a:prstGeom prst="rect">
            <a:avLst/>
          </a:prstGeom>
        </p:spPr>
      </p:pic>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marR="0" lvl="0" indent="0" algn="l" defTabSz="1932584" rtl="0" eaLnBrk="1" fontAlgn="auto" latinLnBrk="0" hangingPunct="1">
              <a:lnSpc>
                <a:spcPts val="1427"/>
              </a:lnSpc>
              <a:spcBef>
                <a:spcPts val="0"/>
              </a:spcBef>
              <a:spcAft>
                <a:spcPts val="0"/>
              </a:spcAft>
              <a:buClrTx/>
              <a:buSzTx/>
              <a:buFontTx/>
              <a:buNone/>
              <a:tabLst/>
              <a:defRPr/>
            </a:pPr>
            <a:fld id="{81D60167-4931-47E6-BA6A-407CBD079E47}" type="slidenum">
              <a:rPr kumimoji="0" sz="1268" b="0" i="0" u="none" strike="noStrike" kern="0" cap="none" spc="-42" normalizeH="0" baseline="0" noProof="0" dirty="0">
                <a:ln>
                  <a:noFill/>
                </a:ln>
                <a:solidFill>
                  <a:prstClr val="black"/>
                </a:solidFill>
                <a:effectLst/>
                <a:uLnTx/>
                <a:uFillTx/>
                <a:latin typeface="Tahoma"/>
                <a:ea typeface="+mn-ea"/>
                <a:cs typeface="Tahoma"/>
              </a:rPr>
              <a:pPr marL="80524" marR="0" lvl="0" indent="0" algn="l" defTabSz="1932584" rtl="0" eaLnBrk="1" fontAlgn="auto" latinLnBrk="0" hangingPunct="1">
                <a:lnSpc>
                  <a:spcPts val="1427"/>
                </a:lnSpc>
                <a:spcBef>
                  <a:spcPts val="0"/>
                </a:spcBef>
                <a:spcAft>
                  <a:spcPts val="0"/>
                </a:spcAft>
                <a:buClrTx/>
                <a:buSzTx/>
                <a:buFontTx/>
                <a:buNone/>
                <a:tabLst/>
                <a:defRPr/>
              </a:pPr>
              <a:t>54</a:t>
            </a:fld>
            <a:r>
              <a:rPr kumimoji="0" sz="1268" b="0" i="0" u="none" strike="noStrike" kern="0" cap="none" spc="-169" normalizeH="0" baseline="0" noProof="0" dirty="0">
                <a:ln>
                  <a:noFill/>
                </a:ln>
                <a:solidFill>
                  <a:prstClr val="black"/>
                </a:solidFill>
                <a:effectLst/>
                <a:uLnTx/>
                <a:uFillTx/>
                <a:latin typeface="Tahoma"/>
                <a:ea typeface="+mn-ea"/>
                <a:cs typeface="Tahoma"/>
              </a:rPr>
              <a:t> </a:t>
            </a:r>
            <a:r>
              <a:rPr kumimoji="0" sz="1268" b="0" i="0" u="none" strike="noStrike" kern="0" cap="none" spc="180" normalizeH="0" baseline="0" noProof="0" dirty="0">
                <a:ln>
                  <a:noFill/>
                </a:ln>
                <a:solidFill>
                  <a:prstClr val="black"/>
                </a:solidFill>
                <a:effectLst/>
                <a:uLnTx/>
                <a:uFillTx/>
                <a:latin typeface="Tahoma"/>
                <a:ea typeface="+mn-ea"/>
                <a:cs typeface="Tahoma"/>
              </a:rPr>
              <a:t>/</a:t>
            </a:r>
            <a:r>
              <a:rPr kumimoji="0" sz="1268" b="0" i="0" u="none" strike="noStrike" kern="0" cap="none" spc="-159" normalizeH="0" baseline="0" noProof="0" dirty="0">
                <a:ln>
                  <a:noFill/>
                </a:ln>
                <a:solidFill>
                  <a:prstClr val="black"/>
                </a:solidFill>
                <a:effectLst/>
                <a:uLnTx/>
                <a:uFillTx/>
                <a:latin typeface="Tahoma"/>
                <a:ea typeface="+mn-ea"/>
                <a:cs typeface="Tahoma"/>
              </a:rPr>
              <a:t> </a:t>
            </a:r>
            <a:r>
              <a:rPr kumimoji="0" sz="1268" b="0" i="0" u="none" strike="noStrike" kern="0" cap="none" spc="-53" normalizeH="0" baseline="0" noProof="0" dirty="0">
                <a:ln>
                  <a:noFill/>
                </a:ln>
                <a:solidFill>
                  <a:prstClr val="black"/>
                </a:solidFill>
                <a:effectLst/>
                <a:uLnTx/>
                <a:uFillTx/>
                <a:latin typeface="Tahoma"/>
                <a:ea typeface="+mn-ea"/>
                <a:cs typeface="Tahoma"/>
              </a:rPr>
              <a:t>32</a:t>
            </a:r>
          </a:p>
        </p:txBody>
      </p:sp>
      <p:sp>
        <p:nvSpPr>
          <p:cNvPr id="5" name="TextBox 4">
            <a:extLst>
              <a:ext uri="{FF2B5EF4-FFF2-40B4-BE49-F238E27FC236}">
                <a16:creationId xmlns:a16="http://schemas.microsoft.com/office/drawing/2014/main" id="{7735BF4E-4265-258F-6D74-CB451E595D8F}"/>
              </a:ext>
            </a:extLst>
          </p:cNvPr>
          <p:cNvSpPr txBox="1"/>
          <p:nvPr/>
        </p:nvSpPr>
        <p:spPr>
          <a:xfrm>
            <a:off x="5747657" y="1852550"/>
            <a:ext cx="58062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Run the balls experiment in the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sampling_distributions.Rmd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a:extLst>
              <a:ext uri="{FF2B5EF4-FFF2-40B4-BE49-F238E27FC236}">
                <a16:creationId xmlns:a16="http://schemas.microsoft.com/office/drawing/2014/main" id="{645FF9EE-5A9F-82AD-3C3B-2DC81259CAC9}"/>
              </a:ext>
            </a:extLst>
          </p:cNvPr>
          <p:cNvSpPr txBox="1"/>
          <p:nvPr/>
        </p:nvSpPr>
        <p:spPr>
          <a:xfrm>
            <a:off x="467664" y="5934154"/>
            <a:ext cx="1125667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No matter how many times you run this, you will never see a high probability of getting 12 black balls. Think about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implications for this… JURY SELECTION IS NOT RANDOM…</a:t>
            </a:r>
          </a:p>
        </p:txBody>
      </p:sp>
    </p:spTree>
    <p:extLst>
      <p:ext uri="{BB962C8B-B14F-4D97-AF65-F5344CB8AC3E}">
        <p14:creationId xmlns:p14="http://schemas.microsoft.com/office/powerpoint/2010/main" val="2548436652"/>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5E63DC-0C2B-4754-A657-2EB8876444CE}"/>
              </a:ext>
            </a:extLst>
          </p:cNvPr>
          <p:cNvSpPr>
            <a:spLocks noGrp="1"/>
          </p:cNvSpPr>
          <p:nvPr>
            <p:ph type="title"/>
          </p:nvPr>
        </p:nvSpPr>
        <p:spPr/>
        <p:txBody>
          <a:bodyPr/>
          <a:lstStyle/>
          <a:p>
            <a:r>
              <a:rPr lang="en-US" dirty="0"/>
              <a:t>Summary</a:t>
            </a:r>
          </a:p>
        </p:txBody>
      </p:sp>
      <p:sp>
        <p:nvSpPr>
          <p:cNvPr id="9" name="Text Placeholder 8">
            <a:extLst>
              <a:ext uri="{FF2B5EF4-FFF2-40B4-BE49-F238E27FC236}">
                <a16:creationId xmlns:a16="http://schemas.microsoft.com/office/drawing/2014/main" id="{6E1E4CEB-99F5-706C-4D80-CA13D8BE5623}"/>
              </a:ext>
            </a:extLst>
          </p:cNvPr>
          <p:cNvSpPr>
            <a:spLocks noGrp="1"/>
          </p:cNvSpPr>
          <p:nvPr>
            <p:ph type="body" idx="1"/>
          </p:nvPr>
        </p:nvSpPr>
        <p:spPr>
          <a:xfrm>
            <a:off x="505350" y="1925980"/>
            <a:ext cx="11371591" cy="4293483"/>
          </a:xfrm>
        </p:spPr>
        <p:txBody>
          <a:bodyPr/>
          <a:lstStyle/>
          <a:p>
            <a:r>
              <a:rPr lang="en-US" dirty="0"/>
              <a:t>A random variable is a number that can equal different values depending on the outcome of a random process </a:t>
            </a:r>
          </a:p>
          <a:p>
            <a:r>
              <a:rPr lang="en-US" dirty="0"/>
              <a:t>The distribution of a random variable describes the probability that the random variable will take on those different values</a:t>
            </a:r>
          </a:p>
          <a:p>
            <a:r>
              <a:rPr lang="en-US" dirty="0"/>
              <a:t>The number of ways to choose k things out of n possibilities is:</a:t>
            </a:r>
          </a:p>
          <a:p>
            <a:endParaRPr lang="en-US" dirty="0"/>
          </a:p>
          <a:p>
            <a:endParaRPr lang="en-US" dirty="0"/>
          </a:p>
          <a:p>
            <a:endParaRPr lang="en-US" dirty="0"/>
          </a:p>
          <a:p>
            <a:r>
              <a:rPr lang="en-US" dirty="0"/>
              <a:t>Binomial distribution: the probability that an event will occur </a:t>
            </a:r>
            <a:r>
              <a:rPr lang="en-US" i="1" dirty="0"/>
              <a:t>k </a:t>
            </a:r>
            <a:r>
              <a:rPr lang="en-US" dirty="0"/>
              <a:t>times out of </a:t>
            </a:r>
            <a:r>
              <a:rPr lang="en-US" i="1" dirty="0"/>
              <a:t>n </a:t>
            </a:r>
            <a:r>
              <a:rPr lang="en-US" dirty="0"/>
              <a:t>is:</a:t>
            </a:r>
          </a:p>
          <a:p>
            <a:endParaRPr lang="en-US" dirty="0"/>
          </a:p>
          <a:p>
            <a:endParaRPr lang="en-US" dirty="0"/>
          </a:p>
          <a:p>
            <a:r>
              <a:rPr lang="en-US" dirty="0"/>
              <a:t>where </a:t>
            </a:r>
            <a:r>
              <a:rPr lang="en-US" i="1" dirty="0"/>
              <a:t>p </a:t>
            </a:r>
            <a:r>
              <a:rPr lang="en-US" dirty="0"/>
              <a:t>is the probability that the event will occur on any particular trial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0CE10E-A572-97E5-3163-98B980C978E7}"/>
                  </a:ext>
                </a:extLst>
              </p:cNvPr>
              <p:cNvSpPr txBox="1"/>
              <p:nvPr/>
            </p:nvSpPr>
            <p:spPr>
              <a:xfrm>
                <a:off x="4441394" y="3795903"/>
                <a:ext cx="2328779" cy="743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𝑛</m:t>
                              </m:r>
                            </m:e>
                            <m:e>
                              <m:r>
                                <a:rPr lang="en-US" sz="2400" b="0" i="1" smtClean="0">
                                  <a:latin typeface="Cambria Math" panose="02040503050406030204" pitchFamily="18" charset="0"/>
                                </a:rPr>
                                <m:t>𝑘</m:t>
                              </m:r>
                            </m:e>
                          </m:eqAr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r>
                            <a:rPr lang="en-US" sz="2400" b="0" i="1" smtClean="0">
                              <a:latin typeface="Cambria Math" panose="02040503050406030204" pitchFamily="18" charset="0"/>
                            </a:rPr>
                            <m:t>!</m:t>
                          </m:r>
                        </m:num>
                        <m:den>
                          <m:r>
                            <a:rPr lang="en-US" sz="2400" b="0" i="1" smtClean="0">
                              <a:latin typeface="Cambria Math" panose="02040503050406030204" pitchFamily="18" charset="0"/>
                            </a:rPr>
                            <m:t>𝑘</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en>
                      </m:f>
                    </m:oMath>
                  </m:oMathPara>
                </a14:m>
                <a:endParaRPr lang="en-US" sz="2400" dirty="0"/>
              </a:p>
            </p:txBody>
          </p:sp>
        </mc:Choice>
        <mc:Fallback xmlns="">
          <p:sp>
            <p:nvSpPr>
              <p:cNvPr id="10" name="TextBox 9">
                <a:extLst>
                  <a:ext uri="{FF2B5EF4-FFF2-40B4-BE49-F238E27FC236}">
                    <a16:creationId xmlns:a16="http://schemas.microsoft.com/office/drawing/2014/main" id="{D50CE10E-A572-97E5-3163-98B980C978E7}"/>
                  </a:ext>
                </a:extLst>
              </p:cNvPr>
              <p:cNvSpPr txBox="1">
                <a:spLocks noRot="1" noChangeAspect="1" noMove="1" noResize="1" noEditPoints="1" noAdjustHandles="1" noChangeArrowheads="1" noChangeShapeType="1" noTextEdit="1"/>
              </p:cNvSpPr>
              <p:nvPr/>
            </p:nvSpPr>
            <p:spPr>
              <a:xfrm>
                <a:off x="4441394" y="3795903"/>
                <a:ext cx="2328779" cy="743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C712DA-5489-E9C2-F240-7FAEF36F04D7}"/>
                  </a:ext>
                </a:extLst>
              </p:cNvPr>
              <p:cNvSpPr txBox="1"/>
              <p:nvPr/>
            </p:nvSpPr>
            <p:spPr>
              <a:xfrm>
                <a:off x="4187231" y="5255219"/>
                <a:ext cx="4007828" cy="5545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𝐾</m:t>
                          </m:r>
                          <m:r>
                            <a:rPr lang="en-US" sz="2400" b="0" i="1" smtClean="0">
                              <a:latin typeface="Cambria Math" panose="02040503050406030204" pitchFamily="18" charset="0"/>
                            </a:rPr>
                            <m:t>=</m:t>
                          </m:r>
                          <m:r>
                            <a:rPr lang="en-US" sz="2400" b="0" i="1" smtClean="0">
                              <a:latin typeface="Cambria Math" panose="02040503050406030204" pitchFamily="18" charset="0"/>
                            </a:rPr>
                            <m:t>𝑘</m:t>
                          </m:r>
                        </m:e>
                      </m:d>
                      <m:r>
                        <a:rPr lang="en-US" sz="2400" b="0" i="1" smtClean="0">
                          <a:latin typeface="Cambria Math" panose="02040503050406030204" pitchFamily="18" charset="0"/>
                        </a:rPr>
                        <m:t>=</m:t>
                      </m:r>
                      <m:d>
                        <m:dPr>
                          <m:ctrlPr>
                            <a:rPr lang="en-US" sz="240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𝑛</m:t>
                              </m:r>
                            </m:e>
                            <m:e>
                              <m:r>
                                <a:rPr lang="en-US" sz="2400" b="0" i="1" smtClean="0">
                                  <a:latin typeface="Cambria Math" panose="02040503050406030204" pitchFamily="18" charset="0"/>
                                </a:rPr>
                                <m:t>𝑘</m:t>
                              </m:r>
                            </m:e>
                          </m:eqArr>
                        </m:e>
                      </m:d>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𝑝</m:t>
                          </m:r>
                        </m:e>
                        <m:sup>
                          <m:r>
                            <a:rPr lang="en-US" sz="2400" b="0" i="1" smtClean="0">
                              <a:latin typeface="Cambria Math" panose="02040503050406030204" pitchFamily="18" charset="0"/>
                            </a:rPr>
                            <m:t>𝑘</m:t>
                          </m:r>
                        </m:sup>
                      </m:sSup>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e>
                        <m:sup>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𝑘</m:t>
                          </m:r>
                        </m:sup>
                      </m:sSup>
                    </m:oMath>
                  </m:oMathPara>
                </a14:m>
                <a:endParaRPr lang="en-US" sz="2400" dirty="0"/>
              </a:p>
            </p:txBody>
          </p:sp>
        </mc:Choice>
        <mc:Fallback xmlns="">
          <p:sp>
            <p:nvSpPr>
              <p:cNvPr id="11" name="TextBox 10">
                <a:extLst>
                  <a:ext uri="{FF2B5EF4-FFF2-40B4-BE49-F238E27FC236}">
                    <a16:creationId xmlns:a16="http://schemas.microsoft.com/office/drawing/2014/main" id="{00C712DA-5489-E9C2-F240-7FAEF36F04D7}"/>
                  </a:ext>
                </a:extLst>
              </p:cNvPr>
              <p:cNvSpPr txBox="1">
                <a:spLocks noRot="1" noChangeAspect="1" noMove="1" noResize="1" noEditPoints="1" noAdjustHandles="1" noChangeArrowheads="1" noChangeShapeType="1" noTextEdit="1"/>
              </p:cNvSpPr>
              <p:nvPr/>
            </p:nvSpPr>
            <p:spPr>
              <a:xfrm>
                <a:off x="4187231" y="5255219"/>
                <a:ext cx="4007828" cy="55451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5313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00" y="128722"/>
            <a:ext cx="1751407" cy="585433"/>
          </a:xfrm>
          <a:prstGeom prst="rect">
            <a:avLst/>
          </a:prstGeom>
        </p:spPr>
        <p:txBody>
          <a:bodyPr vert="horz" wrap="square" lIns="0" tIns="32210" rIns="0" bIns="0" rtlCol="0">
            <a:spAutoFit/>
          </a:bodyPr>
          <a:lstStyle/>
          <a:p>
            <a:pPr marL="26841">
              <a:spcBef>
                <a:spcPts val="254"/>
              </a:spcBef>
            </a:pPr>
            <a:r>
              <a:rPr spc="-53" dirty="0"/>
              <a:t>Examples</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56</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561767" y="2300662"/>
            <a:ext cx="10052137" cy="2089334"/>
          </a:xfrm>
          <a:prstGeom prst="rect">
            <a:avLst/>
          </a:prstGeom>
        </p:spPr>
        <p:txBody>
          <a:bodyPr vert="horz" wrap="square" lIns="0" tIns="76498" rIns="0" bIns="0" rtlCol="0">
            <a:spAutoFit/>
          </a:bodyPr>
          <a:lstStyle/>
          <a:p>
            <a:pPr marL="318071" indent="-291230" defTabSz="1932584">
              <a:spcBef>
                <a:spcPts val="602"/>
              </a:spcBef>
              <a:buClr>
                <a:srgbClr val="0C264C"/>
              </a:buClr>
              <a:buFont typeface="Lucida Sans Unicode"/>
              <a:buChar char="•"/>
              <a:tabLst>
                <a:tab pos="318071" algn="l"/>
              </a:tabLst>
            </a:pPr>
            <a:r>
              <a:rPr sz="2325" kern="0" spc="-42" dirty="0">
                <a:solidFill>
                  <a:sysClr val="windowText" lastClr="000000"/>
                </a:solidFill>
                <a:latin typeface="Tahoma"/>
                <a:cs typeface="Tahoma"/>
              </a:rPr>
              <a:t>Calculate</a:t>
            </a:r>
            <a:r>
              <a:rPr sz="2325" kern="0" spc="-106"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95"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95" dirty="0">
                <a:solidFill>
                  <a:sysClr val="windowText" lastClr="000000"/>
                </a:solidFill>
                <a:latin typeface="Tahoma"/>
                <a:cs typeface="Tahoma"/>
              </a:rPr>
              <a:t> </a:t>
            </a:r>
            <a:r>
              <a:rPr sz="2325" kern="0" spc="-106" dirty="0">
                <a:solidFill>
                  <a:sysClr val="windowText" lastClr="000000"/>
                </a:solidFill>
                <a:latin typeface="Tahoma"/>
                <a:cs typeface="Tahoma"/>
              </a:rPr>
              <a:t>each</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85"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95" dirty="0">
                <a:solidFill>
                  <a:sysClr val="windowText" lastClr="000000"/>
                </a:solidFill>
                <a:latin typeface="Tahoma"/>
                <a:cs typeface="Tahoma"/>
              </a:rPr>
              <a:t> </a:t>
            </a:r>
            <a:r>
              <a:rPr sz="2325" kern="0" spc="-21" dirty="0">
                <a:solidFill>
                  <a:sysClr val="windowText" lastClr="000000"/>
                </a:solidFill>
                <a:latin typeface="Tahoma"/>
                <a:cs typeface="Tahoma"/>
              </a:rPr>
              <a:t>following:</a:t>
            </a:r>
            <a:endParaRPr sz="2325" kern="0" dirty="0">
              <a:solidFill>
                <a:sysClr val="windowText" lastClr="000000"/>
              </a:solidFill>
              <a:latin typeface="Tahoma"/>
              <a:cs typeface="Tahoma"/>
            </a:endParaRPr>
          </a:p>
          <a:p>
            <a:pPr marL="903215" lvl="1" indent="-352965" defTabSz="1932584">
              <a:lnSpc>
                <a:spcPts val="2536"/>
              </a:lnSpc>
              <a:spcBef>
                <a:spcPts val="370"/>
              </a:spcBef>
              <a:buClr>
                <a:srgbClr val="0C264C"/>
              </a:buClr>
              <a:buFontTx/>
              <a:buAutoNum type="arabicPeriod"/>
              <a:tabLst>
                <a:tab pos="903215" algn="l"/>
              </a:tabLst>
            </a:pPr>
            <a:r>
              <a:rPr sz="2114" kern="0" dirty="0">
                <a:solidFill>
                  <a:sysClr val="windowText" lastClr="000000"/>
                </a:solidFill>
                <a:latin typeface="Tahoma"/>
                <a:cs typeface="Tahoma"/>
              </a:rPr>
              <a:t>Two</a:t>
            </a:r>
            <a:r>
              <a:rPr sz="2114" kern="0" spc="-95" dirty="0">
                <a:solidFill>
                  <a:sysClr val="windowText" lastClr="000000"/>
                </a:solidFill>
                <a:latin typeface="Tahoma"/>
                <a:cs typeface="Tahoma"/>
              </a:rPr>
              <a:t> </a:t>
            </a:r>
            <a:r>
              <a:rPr sz="2114" kern="0" dirty="0">
                <a:solidFill>
                  <a:sysClr val="windowText" lastClr="000000"/>
                </a:solidFill>
                <a:latin typeface="Tahoma"/>
                <a:cs typeface="Tahoma"/>
              </a:rPr>
              <a:t>tails</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63" dirty="0">
                <a:solidFill>
                  <a:sysClr val="windowText" lastClr="000000"/>
                </a:solidFill>
                <a:latin typeface="Tahoma"/>
                <a:cs typeface="Tahoma"/>
              </a:rPr>
              <a:t> </a:t>
            </a:r>
            <a:r>
              <a:rPr sz="2114" kern="0" spc="-74" dirty="0">
                <a:solidFill>
                  <a:sysClr val="windowText" lastClr="000000"/>
                </a:solidFill>
                <a:latin typeface="Tahoma"/>
                <a:cs typeface="Tahoma"/>
              </a:rPr>
              <a:t>two</a:t>
            </a:r>
            <a:r>
              <a:rPr sz="2114" kern="0" spc="-63" dirty="0">
                <a:solidFill>
                  <a:sysClr val="windowText" lastClr="000000"/>
                </a:solidFill>
                <a:latin typeface="Tahoma"/>
                <a:cs typeface="Tahoma"/>
              </a:rPr>
              <a:t> </a:t>
            </a:r>
            <a:r>
              <a:rPr sz="2114" kern="0" spc="-106" dirty="0">
                <a:solidFill>
                  <a:sysClr val="windowText" lastClr="000000"/>
                </a:solidFill>
                <a:latin typeface="Tahoma"/>
                <a:cs typeface="Tahoma"/>
              </a:rPr>
              <a:t>tosses</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fair</a:t>
            </a:r>
            <a:r>
              <a:rPr sz="2114" kern="0" spc="-63" dirty="0">
                <a:solidFill>
                  <a:sysClr val="windowText" lastClr="000000"/>
                </a:solidFill>
                <a:latin typeface="Tahoma"/>
                <a:cs typeface="Tahoma"/>
              </a:rPr>
              <a:t> </a:t>
            </a:r>
            <a:r>
              <a:rPr sz="2114" kern="0" spc="-21" dirty="0">
                <a:solidFill>
                  <a:sysClr val="windowText" lastClr="000000"/>
                </a:solidFill>
                <a:latin typeface="Tahoma"/>
                <a:cs typeface="Tahoma"/>
              </a:rPr>
              <a:t>coin.</a:t>
            </a:r>
            <a:endParaRPr sz="2114" kern="0" dirty="0">
              <a:solidFill>
                <a:sysClr val="windowText" lastClr="000000"/>
              </a:solidFill>
              <a:latin typeface="Tahoma"/>
              <a:cs typeface="Tahoma"/>
            </a:endParaRPr>
          </a:p>
          <a:p>
            <a:pPr marL="903215" lvl="1" indent="-352965" defTabSz="1932584">
              <a:lnSpc>
                <a:spcPts val="2526"/>
              </a:lnSpc>
              <a:buClr>
                <a:srgbClr val="0C264C"/>
              </a:buClr>
              <a:buFontTx/>
              <a:buAutoNum type="arabicPeriod"/>
              <a:tabLst>
                <a:tab pos="903215" algn="l"/>
              </a:tabLst>
            </a:pPr>
            <a:r>
              <a:rPr lang="en-US" sz="2114" kern="0" spc="-42" dirty="0">
                <a:solidFill>
                  <a:sysClr val="windowText" lastClr="000000"/>
                </a:solidFill>
                <a:latin typeface="Tahoma"/>
                <a:cs typeface="Tahoma"/>
              </a:rPr>
              <a:t>Two</a:t>
            </a:r>
            <a:r>
              <a:rPr sz="2114" kern="0" spc="-74" dirty="0">
                <a:solidFill>
                  <a:sysClr val="windowText" lastClr="000000"/>
                </a:solidFill>
                <a:latin typeface="Tahoma"/>
                <a:cs typeface="Tahoma"/>
              </a:rPr>
              <a:t> </a:t>
            </a:r>
            <a:r>
              <a:rPr sz="2114" kern="0" spc="-116" dirty="0">
                <a:solidFill>
                  <a:sysClr val="windowText" lastClr="000000"/>
                </a:solidFill>
                <a:latin typeface="Tahoma"/>
                <a:cs typeface="Tahoma"/>
              </a:rPr>
              <a:t>heads</a:t>
            </a:r>
            <a:r>
              <a:rPr sz="2114" kern="0" spc="-42"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53" dirty="0">
                <a:solidFill>
                  <a:sysClr val="windowText" lastClr="000000"/>
                </a:solidFill>
                <a:latin typeface="Tahoma"/>
                <a:cs typeface="Tahoma"/>
              </a:rPr>
              <a:t> </a:t>
            </a:r>
            <a:r>
              <a:rPr sz="2114" kern="0" spc="-63" dirty="0">
                <a:solidFill>
                  <a:sysClr val="windowText" lastClr="000000"/>
                </a:solidFill>
                <a:latin typeface="Tahoma"/>
                <a:cs typeface="Tahoma"/>
              </a:rPr>
              <a:t>three</a:t>
            </a:r>
            <a:r>
              <a:rPr sz="2114" kern="0" spc="-53" dirty="0">
                <a:solidFill>
                  <a:sysClr val="windowText" lastClr="000000"/>
                </a:solidFill>
                <a:latin typeface="Tahoma"/>
                <a:cs typeface="Tahoma"/>
              </a:rPr>
              <a:t> </a:t>
            </a:r>
            <a:r>
              <a:rPr sz="2114" kern="0" spc="-106" dirty="0">
                <a:solidFill>
                  <a:sysClr val="windowText" lastClr="000000"/>
                </a:solidFill>
                <a:latin typeface="Tahoma"/>
                <a:cs typeface="Tahoma"/>
              </a:rPr>
              <a:t>tosses</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fair</a:t>
            </a:r>
            <a:r>
              <a:rPr sz="2114" kern="0" spc="-53" dirty="0">
                <a:solidFill>
                  <a:sysClr val="windowText" lastClr="000000"/>
                </a:solidFill>
                <a:latin typeface="Tahoma"/>
                <a:cs typeface="Tahoma"/>
              </a:rPr>
              <a:t> </a:t>
            </a:r>
            <a:r>
              <a:rPr sz="2114" kern="0" spc="-42" dirty="0">
                <a:solidFill>
                  <a:sysClr val="windowText" lastClr="000000"/>
                </a:solidFill>
                <a:latin typeface="Tahoma"/>
                <a:cs typeface="Tahoma"/>
              </a:rPr>
              <a:t>coin</a:t>
            </a:r>
            <a:endParaRPr sz="2114" kern="0" dirty="0">
              <a:solidFill>
                <a:sysClr val="windowText" lastClr="000000"/>
              </a:solidFill>
              <a:latin typeface="Tahoma"/>
              <a:cs typeface="Tahoma"/>
            </a:endParaRPr>
          </a:p>
          <a:p>
            <a:pPr marL="903215" lvl="1" indent="-352965" defTabSz="1932584">
              <a:lnSpc>
                <a:spcPts val="2526"/>
              </a:lnSpc>
              <a:buClr>
                <a:srgbClr val="0C264C"/>
              </a:buClr>
              <a:buFontTx/>
              <a:buAutoNum type="arabicPeriod"/>
              <a:tabLst>
                <a:tab pos="903215" algn="l"/>
              </a:tabLst>
            </a:pPr>
            <a:r>
              <a:rPr sz="2114" kern="0" spc="-21" dirty="0">
                <a:solidFill>
                  <a:sysClr val="windowText" lastClr="000000"/>
                </a:solidFill>
                <a:latin typeface="Tahoma"/>
                <a:cs typeface="Tahoma"/>
              </a:rPr>
              <a:t>Four</a:t>
            </a:r>
            <a:r>
              <a:rPr sz="2114" kern="0" spc="-106" dirty="0">
                <a:solidFill>
                  <a:sysClr val="windowText" lastClr="000000"/>
                </a:solidFill>
                <a:latin typeface="Tahoma"/>
                <a:cs typeface="Tahoma"/>
              </a:rPr>
              <a:t> </a:t>
            </a:r>
            <a:r>
              <a:rPr sz="2114" kern="0" spc="-116" dirty="0">
                <a:solidFill>
                  <a:sysClr val="windowText" lastClr="000000"/>
                </a:solidFill>
                <a:latin typeface="Tahoma"/>
                <a:cs typeface="Tahoma"/>
              </a:rPr>
              <a:t>heads</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53" dirty="0">
                <a:solidFill>
                  <a:sysClr val="windowText" lastClr="000000"/>
                </a:solidFill>
                <a:latin typeface="Tahoma"/>
                <a:cs typeface="Tahoma"/>
              </a:rPr>
              <a:t> </a:t>
            </a:r>
            <a:r>
              <a:rPr sz="2114" kern="0" spc="-21" dirty="0">
                <a:solidFill>
                  <a:sysClr val="windowText" lastClr="000000"/>
                </a:solidFill>
                <a:latin typeface="Tahoma"/>
                <a:cs typeface="Tahoma"/>
              </a:rPr>
              <a:t>four</a:t>
            </a:r>
            <a:r>
              <a:rPr sz="2114" kern="0" spc="-53" dirty="0">
                <a:solidFill>
                  <a:sysClr val="windowText" lastClr="000000"/>
                </a:solidFill>
                <a:latin typeface="Tahoma"/>
                <a:cs typeface="Tahoma"/>
              </a:rPr>
              <a:t> </a:t>
            </a:r>
            <a:r>
              <a:rPr sz="2114" kern="0" spc="-106" dirty="0">
                <a:solidFill>
                  <a:sysClr val="windowText" lastClr="000000"/>
                </a:solidFill>
                <a:latin typeface="Tahoma"/>
                <a:cs typeface="Tahoma"/>
              </a:rPr>
              <a:t>tosses</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53" dirty="0">
                <a:solidFill>
                  <a:sysClr val="windowText" lastClr="000000"/>
                </a:solidFill>
                <a:latin typeface="Tahoma"/>
                <a:cs typeface="Tahoma"/>
              </a:rPr>
              <a:t> </a:t>
            </a:r>
            <a:r>
              <a:rPr sz="2114" kern="0" dirty="0">
                <a:solidFill>
                  <a:sysClr val="windowText" lastClr="000000"/>
                </a:solidFill>
                <a:latin typeface="Tahoma"/>
                <a:cs typeface="Tahoma"/>
              </a:rPr>
              <a:t>an</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unfair</a:t>
            </a:r>
            <a:r>
              <a:rPr sz="2114" kern="0" spc="-53" dirty="0">
                <a:solidFill>
                  <a:sysClr val="windowText" lastClr="000000"/>
                </a:solidFill>
                <a:latin typeface="Tahoma"/>
                <a:cs typeface="Tahoma"/>
              </a:rPr>
              <a:t> </a:t>
            </a:r>
            <a:r>
              <a:rPr sz="2114" kern="0" spc="-21" dirty="0">
                <a:solidFill>
                  <a:sysClr val="windowText" lastClr="000000"/>
                </a:solidFill>
                <a:latin typeface="Tahoma"/>
                <a:cs typeface="Tahoma"/>
              </a:rPr>
              <a:t>coin</a:t>
            </a:r>
            <a:r>
              <a:rPr sz="2114" kern="0" spc="-63" dirty="0">
                <a:solidFill>
                  <a:sysClr val="windowText" lastClr="000000"/>
                </a:solidFill>
                <a:latin typeface="Tahoma"/>
                <a:cs typeface="Tahoma"/>
              </a:rPr>
              <a:t> </a:t>
            </a:r>
            <a:r>
              <a:rPr sz="2114" kern="0" spc="-127" dirty="0">
                <a:solidFill>
                  <a:sysClr val="windowText" lastClr="000000"/>
                </a:solidFill>
                <a:latin typeface="Tahoma"/>
                <a:cs typeface="Tahoma"/>
              </a:rPr>
              <a:t>where</a:t>
            </a:r>
            <a:r>
              <a:rPr sz="2114" kern="0" spc="-32" dirty="0">
                <a:solidFill>
                  <a:sysClr val="windowText" lastClr="000000"/>
                </a:solidFill>
                <a:latin typeface="Tahoma"/>
                <a:cs typeface="Tahoma"/>
              </a:rPr>
              <a:t> </a:t>
            </a:r>
            <a:r>
              <a:rPr sz="2114" kern="0" spc="-42" dirty="0">
                <a:solidFill>
                  <a:sysClr val="windowText" lastClr="000000"/>
                </a:solidFill>
                <a:latin typeface="Tahoma"/>
                <a:cs typeface="Tahoma"/>
              </a:rPr>
              <a:t>the</a:t>
            </a:r>
            <a:r>
              <a:rPr sz="2114" kern="0" spc="-74" dirty="0">
                <a:solidFill>
                  <a:sysClr val="windowText" lastClr="000000"/>
                </a:solidFill>
                <a:latin typeface="Tahoma"/>
                <a:cs typeface="Tahoma"/>
              </a:rPr>
              <a:t> </a:t>
            </a:r>
            <a:r>
              <a:rPr sz="2114" kern="0" spc="-53" dirty="0">
                <a:solidFill>
                  <a:sysClr val="windowText" lastClr="000000"/>
                </a:solidFill>
                <a:latin typeface="Tahoma"/>
                <a:cs typeface="Tahoma"/>
              </a:rPr>
              <a:t>probability </a:t>
            </a:r>
            <a:r>
              <a:rPr sz="2114" kern="0" dirty="0">
                <a:solidFill>
                  <a:sysClr val="windowText" lastClr="000000"/>
                </a:solidFill>
                <a:latin typeface="Tahoma"/>
                <a:cs typeface="Tahoma"/>
              </a:rPr>
              <a:t>of</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63" dirty="0">
                <a:solidFill>
                  <a:sysClr val="windowText" lastClr="000000"/>
                </a:solidFill>
                <a:latin typeface="Tahoma"/>
                <a:cs typeface="Tahoma"/>
              </a:rPr>
              <a:t> </a:t>
            </a:r>
            <a:r>
              <a:rPr sz="2114" kern="0" spc="-95" dirty="0">
                <a:solidFill>
                  <a:sysClr val="windowText" lastClr="000000"/>
                </a:solidFill>
                <a:latin typeface="Tahoma"/>
                <a:cs typeface="Tahoma"/>
              </a:rPr>
              <a:t>head</a:t>
            </a:r>
            <a:r>
              <a:rPr sz="2114" kern="0" spc="-63" dirty="0">
                <a:solidFill>
                  <a:sysClr val="windowText" lastClr="000000"/>
                </a:solidFill>
                <a:latin typeface="Tahoma"/>
                <a:cs typeface="Tahoma"/>
              </a:rPr>
              <a:t> </a:t>
            </a:r>
            <a:r>
              <a:rPr sz="2114" kern="0" dirty="0">
                <a:solidFill>
                  <a:sysClr val="windowText" lastClr="000000"/>
                </a:solidFill>
                <a:latin typeface="Tahoma"/>
                <a:cs typeface="Tahoma"/>
              </a:rPr>
              <a:t>is</a:t>
            </a:r>
            <a:r>
              <a:rPr sz="2114" kern="0" spc="-63" dirty="0">
                <a:solidFill>
                  <a:sysClr val="windowText" lastClr="000000"/>
                </a:solidFill>
                <a:latin typeface="Tahoma"/>
                <a:cs typeface="Tahoma"/>
              </a:rPr>
              <a:t> </a:t>
            </a:r>
            <a:r>
              <a:rPr sz="2114" kern="0" spc="-42" dirty="0">
                <a:solidFill>
                  <a:sysClr val="windowText" lastClr="000000"/>
                </a:solidFill>
                <a:latin typeface="Tahoma"/>
                <a:cs typeface="Tahoma"/>
              </a:rPr>
              <a:t>0.75</a:t>
            </a:r>
            <a:endParaRPr sz="2114" kern="0" dirty="0">
              <a:solidFill>
                <a:sysClr val="windowText" lastClr="000000"/>
              </a:solidFill>
              <a:latin typeface="Tahoma"/>
              <a:cs typeface="Tahoma"/>
            </a:endParaRPr>
          </a:p>
          <a:p>
            <a:pPr marL="903215" lvl="1" indent="-352965" defTabSz="1932584">
              <a:lnSpc>
                <a:spcPts val="2526"/>
              </a:lnSpc>
              <a:buClr>
                <a:srgbClr val="0C264C"/>
              </a:buClr>
              <a:buFontTx/>
              <a:buAutoNum type="arabicPeriod"/>
              <a:tabLst>
                <a:tab pos="903215" algn="l"/>
              </a:tabLst>
            </a:pPr>
            <a:r>
              <a:rPr lang="en-US" sz="2114" kern="0" spc="-42" dirty="0">
                <a:solidFill>
                  <a:sysClr val="windowText" lastClr="000000"/>
                </a:solidFill>
                <a:latin typeface="Tahoma"/>
                <a:cs typeface="Tahoma"/>
              </a:rPr>
              <a:t>One six </a:t>
            </a:r>
            <a:r>
              <a:rPr sz="2114" kern="0" dirty="0">
                <a:solidFill>
                  <a:sysClr val="windowText" lastClr="000000"/>
                </a:solidFill>
                <a:latin typeface="Tahoma"/>
                <a:cs typeface="Tahoma"/>
              </a:rPr>
              <a:t>in</a:t>
            </a:r>
            <a:r>
              <a:rPr sz="2114" kern="0" spc="-63" dirty="0">
                <a:solidFill>
                  <a:sysClr val="windowText" lastClr="000000"/>
                </a:solidFill>
                <a:latin typeface="Tahoma"/>
                <a:cs typeface="Tahoma"/>
              </a:rPr>
              <a:t> three</a:t>
            </a:r>
            <a:r>
              <a:rPr sz="2114" kern="0" spc="-85" dirty="0">
                <a:solidFill>
                  <a:sysClr val="windowText" lastClr="000000"/>
                </a:solidFill>
                <a:latin typeface="Tahoma"/>
                <a:cs typeface="Tahoma"/>
              </a:rPr>
              <a:t> </a:t>
            </a:r>
            <a:r>
              <a:rPr sz="2114" kern="0" spc="-21" dirty="0">
                <a:solidFill>
                  <a:sysClr val="windowText" lastClr="000000"/>
                </a:solidFill>
                <a:latin typeface="Tahoma"/>
                <a:cs typeface="Tahoma"/>
              </a:rPr>
              <a:t>rolls</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fair</a:t>
            </a:r>
            <a:r>
              <a:rPr sz="2114" kern="0" spc="-74" dirty="0">
                <a:solidFill>
                  <a:sysClr val="windowText" lastClr="000000"/>
                </a:solidFill>
                <a:latin typeface="Tahoma"/>
                <a:cs typeface="Tahoma"/>
              </a:rPr>
              <a:t> </a:t>
            </a:r>
            <a:r>
              <a:rPr sz="2114" kern="0" spc="-53" dirty="0">
                <a:solidFill>
                  <a:sysClr val="windowText" lastClr="000000"/>
                </a:solidFill>
                <a:latin typeface="Tahoma"/>
                <a:cs typeface="Tahoma"/>
              </a:rPr>
              <a:t>die</a:t>
            </a:r>
            <a:endParaRPr sz="2114" kern="0" dirty="0">
              <a:solidFill>
                <a:sysClr val="windowText" lastClr="000000"/>
              </a:solidFill>
              <a:latin typeface="Tahoma"/>
              <a:cs typeface="Tahoma"/>
            </a:endParaRPr>
          </a:p>
          <a:p>
            <a:pPr marL="903215" lvl="1" indent="-352965" defTabSz="1932584">
              <a:lnSpc>
                <a:spcPts val="2536"/>
              </a:lnSpc>
              <a:buClr>
                <a:srgbClr val="0C264C"/>
              </a:buClr>
              <a:buFontTx/>
              <a:buAutoNum type="arabicPeriod"/>
              <a:tabLst>
                <a:tab pos="903215" algn="l"/>
              </a:tabLst>
            </a:pPr>
            <a:r>
              <a:rPr sz="2114" kern="0" dirty="0">
                <a:solidFill>
                  <a:sysClr val="windowText" lastClr="000000"/>
                </a:solidFill>
                <a:latin typeface="Tahoma"/>
                <a:cs typeface="Tahoma"/>
              </a:rPr>
              <a:t>Five</a:t>
            </a:r>
            <a:r>
              <a:rPr sz="2114" kern="0" spc="-127" dirty="0">
                <a:solidFill>
                  <a:sysClr val="windowText" lastClr="000000"/>
                </a:solidFill>
                <a:latin typeface="Tahoma"/>
                <a:cs typeface="Tahoma"/>
              </a:rPr>
              <a:t> </a:t>
            </a:r>
            <a:r>
              <a:rPr sz="2114" kern="0" spc="-63" dirty="0">
                <a:solidFill>
                  <a:sysClr val="windowText" lastClr="000000"/>
                </a:solidFill>
                <a:latin typeface="Tahoma"/>
                <a:cs typeface="Tahoma"/>
              </a:rPr>
              <a:t>fours</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in</a:t>
            </a:r>
            <a:r>
              <a:rPr sz="2114" kern="0" spc="-74" dirty="0">
                <a:solidFill>
                  <a:sysClr val="windowText" lastClr="000000"/>
                </a:solidFill>
                <a:latin typeface="Tahoma"/>
                <a:cs typeface="Tahoma"/>
              </a:rPr>
              <a:t> </a:t>
            </a:r>
            <a:r>
              <a:rPr sz="2114" kern="0" spc="-42" dirty="0">
                <a:solidFill>
                  <a:sysClr val="windowText" lastClr="000000"/>
                </a:solidFill>
                <a:latin typeface="Tahoma"/>
                <a:cs typeface="Tahoma"/>
              </a:rPr>
              <a:t>five</a:t>
            </a:r>
            <a:r>
              <a:rPr sz="2114" kern="0" spc="-85" dirty="0">
                <a:solidFill>
                  <a:sysClr val="windowText" lastClr="000000"/>
                </a:solidFill>
                <a:latin typeface="Tahoma"/>
                <a:cs typeface="Tahoma"/>
              </a:rPr>
              <a:t> </a:t>
            </a:r>
            <a:r>
              <a:rPr sz="2114" kern="0" spc="-21" dirty="0">
                <a:solidFill>
                  <a:sysClr val="windowText" lastClr="000000"/>
                </a:solidFill>
                <a:latin typeface="Tahoma"/>
                <a:cs typeface="Tahoma"/>
              </a:rPr>
              <a:t>rolls</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an</a:t>
            </a:r>
            <a:r>
              <a:rPr sz="2114" kern="0" spc="-74" dirty="0">
                <a:solidFill>
                  <a:sysClr val="windowText" lastClr="000000"/>
                </a:solidFill>
                <a:latin typeface="Tahoma"/>
                <a:cs typeface="Tahoma"/>
              </a:rPr>
              <a:t> </a:t>
            </a:r>
            <a:r>
              <a:rPr sz="2114" kern="0" spc="-42" dirty="0">
                <a:solidFill>
                  <a:sysClr val="windowText" lastClr="000000"/>
                </a:solidFill>
                <a:latin typeface="Tahoma"/>
                <a:cs typeface="Tahoma"/>
              </a:rPr>
              <a:t>unfair</a:t>
            </a:r>
            <a:r>
              <a:rPr sz="2114" kern="0" spc="-74" dirty="0">
                <a:solidFill>
                  <a:sysClr val="windowText" lastClr="000000"/>
                </a:solidFill>
                <a:latin typeface="Tahoma"/>
                <a:cs typeface="Tahoma"/>
              </a:rPr>
              <a:t> </a:t>
            </a:r>
            <a:r>
              <a:rPr sz="2114" kern="0" spc="-42" dirty="0">
                <a:solidFill>
                  <a:sysClr val="windowText" lastClr="000000"/>
                </a:solidFill>
                <a:latin typeface="Tahoma"/>
                <a:cs typeface="Tahoma"/>
              </a:rPr>
              <a:t>die</a:t>
            </a:r>
            <a:r>
              <a:rPr sz="2114" kern="0" spc="-85" dirty="0">
                <a:solidFill>
                  <a:sysClr val="windowText" lastClr="000000"/>
                </a:solidFill>
                <a:latin typeface="Tahoma"/>
                <a:cs typeface="Tahoma"/>
              </a:rPr>
              <a:t> </a:t>
            </a:r>
            <a:r>
              <a:rPr sz="2114" kern="0" spc="-127" dirty="0">
                <a:solidFill>
                  <a:sysClr val="windowText" lastClr="000000"/>
                </a:solidFill>
                <a:latin typeface="Tahoma"/>
                <a:cs typeface="Tahoma"/>
              </a:rPr>
              <a:t>where</a:t>
            </a:r>
            <a:r>
              <a:rPr sz="2114" kern="0" spc="-42" dirty="0">
                <a:solidFill>
                  <a:sysClr val="windowText" lastClr="000000"/>
                </a:solidFill>
                <a:latin typeface="Tahoma"/>
                <a:cs typeface="Tahoma"/>
              </a:rPr>
              <a:t> the</a:t>
            </a:r>
            <a:r>
              <a:rPr sz="2114" kern="0" spc="-85" dirty="0">
                <a:solidFill>
                  <a:sysClr val="windowText" lastClr="000000"/>
                </a:solidFill>
                <a:latin typeface="Tahoma"/>
                <a:cs typeface="Tahoma"/>
              </a:rPr>
              <a:t> </a:t>
            </a:r>
            <a:r>
              <a:rPr sz="2114" kern="0" spc="-53" dirty="0">
                <a:solidFill>
                  <a:sysClr val="windowText" lastClr="000000"/>
                </a:solidFill>
                <a:latin typeface="Tahoma"/>
                <a:cs typeface="Tahoma"/>
              </a:rPr>
              <a:t>probability</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of</a:t>
            </a:r>
            <a:r>
              <a:rPr sz="2114" kern="0" spc="-85" dirty="0">
                <a:solidFill>
                  <a:sysClr val="windowText" lastClr="000000"/>
                </a:solidFill>
                <a:latin typeface="Tahoma"/>
                <a:cs typeface="Tahoma"/>
              </a:rPr>
              <a:t> </a:t>
            </a:r>
            <a:r>
              <a:rPr sz="2114" kern="0" dirty="0">
                <a:solidFill>
                  <a:sysClr val="windowText" lastClr="000000"/>
                </a:solidFill>
                <a:latin typeface="Tahoma"/>
                <a:cs typeface="Tahoma"/>
              </a:rPr>
              <a:t>a</a:t>
            </a:r>
            <a:r>
              <a:rPr sz="2114" kern="0" spc="-85" dirty="0">
                <a:solidFill>
                  <a:sysClr val="windowText" lastClr="000000"/>
                </a:solidFill>
                <a:latin typeface="Tahoma"/>
                <a:cs typeface="Tahoma"/>
              </a:rPr>
              <a:t> </a:t>
            </a:r>
            <a:r>
              <a:rPr sz="2114" kern="0" spc="-21" dirty="0">
                <a:solidFill>
                  <a:sysClr val="windowText" lastClr="000000"/>
                </a:solidFill>
                <a:latin typeface="Tahoma"/>
                <a:cs typeface="Tahoma"/>
              </a:rPr>
              <a:t>four</a:t>
            </a:r>
            <a:r>
              <a:rPr sz="2114" kern="0" spc="-74" dirty="0">
                <a:solidFill>
                  <a:sysClr val="windowText" lastClr="000000"/>
                </a:solidFill>
                <a:latin typeface="Tahoma"/>
                <a:cs typeface="Tahoma"/>
              </a:rPr>
              <a:t> </a:t>
            </a:r>
            <a:r>
              <a:rPr sz="2114" kern="0" dirty="0">
                <a:solidFill>
                  <a:sysClr val="windowText" lastClr="000000"/>
                </a:solidFill>
                <a:latin typeface="Tahoma"/>
                <a:cs typeface="Tahoma"/>
              </a:rPr>
              <a:t>is</a:t>
            </a:r>
            <a:r>
              <a:rPr sz="2114" kern="0" spc="-74" dirty="0">
                <a:solidFill>
                  <a:sysClr val="windowText" lastClr="000000"/>
                </a:solidFill>
                <a:latin typeface="Tahoma"/>
                <a:cs typeface="Tahoma"/>
              </a:rPr>
              <a:t> </a:t>
            </a:r>
            <a:r>
              <a:rPr sz="2114" kern="0" spc="-21" dirty="0">
                <a:solidFill>
                  <a:sysClr val="windowText" lastClr="000000"/>
                </a:solidFill>
                <a:latin typeface="Tahoma"/>
                <a:cs typeface="Tahoma"/>
              </a:rPr>
              <a:t>0.25.</a:t>
            </a:r>
            <a:endParaRPr sz="2114" kern="0" dirty="0">
              <a:solidFill>
                <a:sysClr val="windowText" lastClr="000000"/>
              </a:solidFill>
              <a:latin typeface="Tahoma"/>
              <a:cs typeface="Tahoma"/>
            </a:endParaRPr>
          </a:p>
        </p:txBody>
      </p:sp>
    </p:spTree>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dirty="0"/>
              <a:t>The</a:t>
            </a:r>
            <a:r>
              <a:rPr spc="380" dirty="0"/>
              <a:t> </a:t>
            </a:r>
            <a:r>
              <a:rPr dirty="0"/>
              <a:t>Fair</a:t>
            </a:r>
            <a:r>
              <a:rPr spc="412" dirty="0"/>
              <a:t> </a:t>
            </a:r>
            <a:r>
              <a:rPr spc="-42" dirty="0"/>
              <a:t>Coin</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marR="0" lvl="0" indent="0" algn="l" defTabSz="1932584" rtl="0" eaLnBrk="1" fontAlgn="auto" latinLnBrk="0" hangingPunct="1">
              <a:lnSpc>
                <a:spcPts val="1427"/>
              </a:lnSpc>
              <a:spcBef>
                <a:spcPts val="0"/>
              </a:spcBef>
              <a:spcAft>
                <a:spcPts val="0"/>
              </a:spcAft>
              <a:buClrTx/>
              <a:buSzTx/>
              <a:buFontTx/>
              <a:buNone/>
              <a:tabLst/>
              <a:defRPr/>
            </a:pPr>
            <a:fld id="{81D60167-4931-47E6-BA6A-407CBD079E47}" type="slidenum">
              <a:rPr kumimoji="0" sz="1268" b="0" i="0" u="none" strike="noStrike" kern="0" cap="none" spc="-42" normalizeH="0" baseline="0" noProof="0" dirty="0">
                <a:ln>
                  <a:noFill/>
                </a:ln>
                <a:solidFill>
                  <a:prstClr val="black"/>
                </a:solidFill>
                <a:effectLst/>
                <a:uLnTx/>
                <a:uFillTx/>
                <a:latin typeface="Tahoma"/>
                <a:ea typeface="+mn-ea"/>
                <a:cs typeface="Tahoma"/>
              </a:rPr>
              <a:pPr marL="80524" marR="0" lvl="0" indent="0" algn="l" defTabSz="1932584" rtl="0" eaLnBrk="1" fontAlgn="auto" latinLnBrk="0" hangingPunct="1">
                <a:lnSpc>
                  <a:spcPts val="1427"/>
                </a:lnSpc>
                <a:spcBef>
                  <a:spcPts val="0"/>
                </a:spcBef>
                <a:spcAft>
                  <a:spcPts val="0"/>
                </a:spcAft>
                <a:buClrTx/>
                <a:buSzTx/>
                <a:buFontTx/>
                <a:buNone/>
                <a:tabLst/>
                <a:defRPr/>
              </a:pPr>
              <a:t>57</a:t>
            </a:fld>
            <a:r>
              <a:rPr kumimoji="0" sz="1268" b="0" i="0" u="none" strike="noStrike" kern="0" cap="none" spc="-169" normalizeH="0" baseline="0" noProof="0" dirty="0">
                <a:ln>
                  <a:noFill/>
                </a:ln>
                <a:solidFill>
                  <a:prstClr val="black"/>
                </a:solidFill>
                <a:effectLst/>
                <a:uLnTx/>
                <a:uFillTx/>
                <a:latin typeface="Tahoma"/>
                <a:ea typeface="+mn-ea"/>
                <a:cs typeface="Tahoma"/>
              </a:rPr>
              <a:t> </a:t>
            </a:r>
            <a:r>
              <a:rPr kumimoji="0" sz="1268" b="0" i="0" u="none" strike="noStrike" kern="0" cap="none" spc="180" normalizeH="0" baseline="0" noProof="0" dirty="0">
                <a:ln>
                  <a:noFill/>
                </a:ln>
                <a:solidFill>
                  <a:prstClr val="black"/>
                </a:solidFill>
                <a:effectLst/>
                <a:uLnTx/>
                <a:uFillTx/>
                <a:latin typeface="Tahoma"/>
                <a:ea typeface="+mn-ea"/>
                <a:cs typeface="Tahoma"/>
              </a:rPr>
              <a:t>/</a:t>
            </a:r>
            <a:r>
              <a:rPr kumimoji="0" sz="1268" b="0" i="0" u="none" strike="noStrike" kern="0" cap="none" spc="-159" normalizeH="0" baseline="0" noProof="0" dirty="0">
                <a:ln>
                  <a:noFill/>
                </a:ln>
                <a:solidFill>
                  <a:prstClr val="black"/>
                </a:solidFill>
                <a:effectLst/>
                <a:uLnTx/>
                <a:uFillTx/>
                <a:latin typeface="Tahoma"/>
                <a:ea typeface="+mn-ea"/>
                <a:cs typeface="Tahoma"/>
              </a:rPr>
              <a:t> </a:t>
            </a:r>
            <a:r>
              <a:rPr kumimoji="0" sz="1268" b="0" i="0" u="none" strike="noStrike" kern="0" cap="none" spc="-53" normalizeH="0" baseline="0" noProof="0" dirty="0">
                <a:ln>
                  <a:noFill/>
                </a:ln>
                <a:solidFill>
                  <a:prstClr val="black"/>
                </a:solidFill>
                <a:effectLst/>
                <a:uLnTx/>
                <a:uFillTx/>
                <a:latin typeface="Tahoma"/>
                <a:ea typeface="+mn-ea"/>
                <a:cs typeface="Tahoma"/>
              </a:rPr>
              <a:t>32</a:t>
            </a:r>
          </a:p>
        </p:txBody>
      </p:sp>
      <p:sp>
        <p:nvSpPr>
          <p:cNvPr id="3" name="object 3"/>
          <p:cNvSpPr txBox="1"/>
          <p:nvPr/>
        </p:nvSpPr>
        <p:spPr>
          <a:xfrm>
            <a:off x="508085" y="1895865"/>
            <a:ext cx="10971458" cy="3262848"/>
          </a:xfrm>
          <a:prstGeom prst="rect">
            <a:avLst/>
          </a:prstGeom>
        </p:spPr>
        <p:txBody>
          <a:bodyPr vert="horz" wrap="square" lIns="0" tIns="14763" rIns="0" bIns="0" rtlCol="0">
            <a:spAutoFit/>
          </a:bodyPr>
          <a:lstStyle/>
          <a:p>
            <a:pPr marL="370412" marR="64419" lvl="0" indent="-291230" algn="l" defTabSz="1932584" rtl="0" eaLnBrk="1" fontAlgn="auto" latinLnBrk="0" hangingPunct="1">
              <a:lnSpc>
                <a:spcPct val="102699"/>
              </a:lnSpc>
              <a:spcBef>
                <a:spcPts val="116"/>
              </a:spcBef>
              <a:spcAft>
                <a:spcPts val="0"/>
              </a:spcAft>
              <a:buClr>
                <a:srgbClr val="0C264C"/>
              </a:buClr>
              <a:buSzTx/>
              <a:buFont typeface="Lucida Sans Unicode"/>
              <a:buChar char="•"/>
              <a:tabLst>
                <a:tab pos="373096" algn="l"/>
              </a:tabLst>
              <a:defRPr/>
            </a:pPr>
            <a:r>
              <a:rPr kumimoji="0" sz="2325" b="0" i="0" u="none" strike="noStrike" kern="0" cap="none" spc="-63" normalizeH="0" baseline="0" noProof="0" dirty="0">
                <a:ln>
                  <a:noFill/>
                </a:ln>
                <a:solidFill>
                  <a:sysClr val="windowText" lastClr="000000"/>
                </a:solidFill>
                <a:effectLst/>
                <a:uLnTx/>
                <a:uFillTx/>
                <a:latin typeface="Tahoma"/>
                <a:ea typeface="+mn-ea"/>
                <a:cs typeface="Tahoma"/>
              </a:rPr>
              <a:t>Example:</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lang="en-US" sz="2325" b="0" i="0" u="none" strike="noStrike" kern="0" cap="none" spc="0" normalizeH="0" baseline="0" noProof="0" dirty="0">
                <a:ln>
                  <a:noFill/>
                </a:ln>
                <a:solidFill>
                  <a:sysClr val="windowText" lastClr="000000"/>
                </a:solidFill>
                <a:effectLst/>
                <a:uLnTx/>
                <a:uFillTx/>
                <a:latin typeface="Tahoma"/>
                <a:ea typeface="+mn-ea"/>
                <a:cs typeface="Tahoma"/>
              </a:rPr>
              <a:t>In football, a coin toss</a:t>
            </a:r>
            <a:r>
              <a:rPr kumimoji="0" sz="2325" b="0" i="0" u="none" strike="noStrike" kern="0" cap="none" spc="106" normalizeH="0" baseline="0" noProof="0" dirty="0">
                <a:ln>
                  <a:noFill/>
                </a:ln>
                <a:solidFill>
                  <a:sysClr val="windowText" lastClr="000000"/>
                </a:solidFill>
                <a:effectLst/>
                <a:uLnTx/>
                <a:uFillTx/>
                <a:latin typeface="Lucida Sans Unicode"/>
                <a:ea typeface="+mn-ea"/>
                <a:cs typeface="Lucida Sans Unicode"/>
              </a:rPr>
              <a:t>⇒</a:t>
            </a:r>
            <a:r>
              <a:rPr kumimoji="0" sz="2325" b="0" i="0" u="none" strike="noStrike" kern="0" cap="none" spc="-74" normalizeH="0" baseline="0" noProof="0" dirty="0">
                <a:ln>
                  <a:noFill/>
                </a:ln>
                <a:solidFill>
                  <a:sysClr val="windowText" lastClr="000000"/>
                </a:solidFill>
                <a:effectLst/>
                <a:uLnTx/>
                <a:uFillTx/>
                <a:latin typeface="Lucida Sans Unicode"/>
                <a:ea typeface="+mn-ea"/>
                <a:cs typeface="Lucida Sans Unicode"/>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at</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what</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point</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do</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you</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27" normalizeH="0" baseline="0" noProof="0" dirty="0">
                <a:ln>
                  <a:noFill/>
                </a:ln>
                <a:solidFill>
                  <a:sysClr val="windowText" lastClr="000000"/>
                </a:solidFill>
                <a:effectLst/>
                <a:uLnTx/>
                <a:uFillTx/>
                <a:latin typeface="Tahoma"/>
                <a:ea typeface="+mn-ea"/>
                <a:cs typeface="Tahoma"/>
              </a:rPr>
              <a:t>become</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suspicious</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that</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the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coin</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unfair?</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1754" marR="0" lvl="0" indent="-291230" algn="l" defTabSz="1932584" rtl="0" eaLnBrk="1" fontAlgn="auto" latinLnBrk="0" hangingPunct="1">
              <a:lnSpc>
                <a:spcPct val="100000"/>
              </a:lnSpc>
              <a:spcBef>
                <a:spcPts val="706"/>
              </a:spcBef>
              <a:spcAft>
                <a:spcPts val="0"/>
              </a:spcAft>
              <a:buClr>
                <a:srgbClr val="0C264C"/>
              </a:buClr>
              <a:buSzTx/>
              <a:buFont typeface="Lucida Sans Unicode"/>
              <a:buChar char="•"/>
              <a:tabLst>
                <a:tab pos="371754" algn="l"/>
              </a:tabLst>
              <a:defRPr/>
            </a:pPr>
            <a:r>
              <a:rPr kumimoji="0" sz="2325" b="0" i="0" u="none" strike="noStrike" kern="0" cap="none" spc="-21" normalizeH="0" baseline="0" noProof="0" dirty="0">
                <a:ln>
                  <a:noFill/>
                </a:ln>
                <a:solidFill>
                  <a:sysClr val="windowText" lastClr="000000"/>
                </a:solidFill>
                <a:effectLst/>
                <a:uLnTx/>
                <a:uFillTx/>
                <a:latin typeface="Tahoma"/>
                <a:ea typeface="+mn-ea"/>
                <a:cs typeface="Tahoma"/>
              </a:rPr>
              <a:t>Statistical</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inference</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provides</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1" i="1" u="none" strike="noStrike" kern="0" cap="none" spc="-74" normalizeH="0" baseline="0" noProof="0" dirty="0">
                <a:ln>
                  <a:noFill/>
                </a:ln>
                <a:solidFill>
                  <a:sysClr val="windowText" lastClr="000000"/>
                </a:solidFill>
                <a:effectLst/>
                <a:uLnTx/>
                <a:uFillTx/>
                <a:latin typeface="Tahoma"/>
                <a:ea typeface="+mn-ea"/>
                <a:cs typeface="Tahoma"/>
              </a:rPr>
              <a:t>systematic</a:t>
            </a:r>
            <a:r>
              <a:rPr kumimoji="0" sz="2325" b="1" i="1" u="none" strike="noStrike" kern="0" cap="none" spc="-53" normalizeH="0" baseline="0" noProof="0" dirty="0">
                <a:ln>
                  <a:noFill/>
                </a:ln>
                <a:solidFill>
                  <a:sysClr val="windowText" lastClr="000000"/>
                </a:solidFill>
                <a:effectLst/>
                <a:uLnTx/>
                <a:uFillTx/>
                <a:latin typeface="Tahoma"/>
                <a:ea typeface="+mn-ea"/>
                <a:cs typeface="Tahoma"/>
              </a:rPr>
              <a:t> </a:t>
            </a:r>
            <a:r>
              <a:rPr kumimoji="0" sz="2325" b="1" i="1" u="none" strike="noStrike" kern="0" cap="none" spc="-148" normalizeH="0" baseline="0" noProof="0" dirty="0">
                <a:ln>
                  <a:noFill/>
                </a:ln>
                <a:solidFill>
                  <a:sysClr val="windowText" lastClr="000000"/>
                </a:solidFill>
                <a:effectLst/>
                <a:uLnTx/>
                <a:uFillTx/>
                <a:latin typeface="Tahoma"/>
                <a:ea typeface="+mn-ea"/>
                <a:cs typeface="Tahoma"/>
              </a:rPr>
              <a:t>way</a:t>
            </a:r>
            <a:r>
              <a:rPr kumimoji="0" sz="2325" b="1" i="1"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determining</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risk</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1754" marR="0" lvl="0" indent="-291230" algn="l" defTabSz="1932584" rtl="0" eaLnBrk="1" fontAlgn="auto" latinLnBrk="0" hangingPunct="1">
              <a:lnSpc>
                <a:spcPct val="100000"/>
              </a:lnSpc>
              <a:spcBef>
                <a:spcPts val="359"/>
              </a:spcBef>
              <a:spcAft>
                <a:spcPts val="0"/>
              </a:spcAft>
              <a:buClr>
                <a:srgbClr val="0C264C"/>
              </a:buClr>
              <a:buSzTx/>
              <a:buFont typeface="Lucida Sans Unicode"/>
              <a:buChar char="•"/>
              <a:tabLst>
                <a:tab pos="371754" algn="l"/>
              </a:tabLst>
              <a:defRPr/>
            </a:pPr>
            <a:r>
              <a:rPr kumimoji="0" sz="2325" b="0" i="0" u="none" strike="noStrike" kern="0" cap="none" spc="0"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coin</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toss</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can</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be</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thought</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as</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test</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statistic</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956898" marR="0" lvl="1" indent="-279151" algn="l" defTabSz="1932584" rtl="0" eaLnBrk="1" fontAlgn="auto" latinLnBrk="0" hangingPunct="1">
              <a:lnSpc>
                <a:spcPts val="2536"/>
              </a:lnSpc>
              <a:spcBef>
                <a:spcPts val="370"/>
              </a:spcBef>
              <a:spcAft>
                <a:spcPts val="0"/>
              </a:spcAft>
              <a:buClr>
                <a:srgbClr val="0C264C"/>
              </a:buClr>
              <a:buSzTx/>
              <a:buFont typeface="Lucida Sans Unicode"/>
              <a:buChar char="•"/>
              <a:tabLst>
                <a:tab pos="956898" algn="l"/>
              </a:tabLst>
              <a:defRPr/>
            </a:pPr>
            <a:r>
              <a:rPr kumimoji="0" sz="2114"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114"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1" u="none" strike="noStrike" kern="0" cap="none" spc="-53" normalizeH="0" baseline="0" noProof="0" dirty="0">
                <a:ln>
                  <a:noFill/>
                </a:ln>
                <a:solidFill>
                  <a:sysClr val="windowText" lastClr="000000"/>
                </a:solidFill>
                <a:effectLst/>
                <a:uLnTx/>
                <a:uFillTx/>
                <a:latin typeface="Arial"/>
                <a:ea typeface="+mn-ea"/>
                <a:cs typeface="Arial"/>
              </a:rPr>
              <a:t>H</a:t>
            </a:r>
            <a:r>
              <a:rPr kumimoji="0" sz="2219" b="0" i="0" u="none" strike="noStrike" kern="0" cap="none" spc="-78" normalizeH="0" baseline="-11904" noProof="0" dirty="0">
                <a:ln>
                  <a:noFill/>
                </a:ln>
                <a:solidFill>
                  <a:sysClr val="windowText" lastClr="000000"/>
                </a:solidFill>
                <a:effectLst/>
                <a:uLnTx/>
                <a:uFillTx/>
                <a:latin typeface="Tahoma"/>
                <a:ea typeface="+mn-ea"/>
                <a:cs typeface="Tahoma"/>
              </a:rPr>
              <a:t>0</a:t>
            </a:r>
            <a:endParaRPr kumimoji="0" sz="2219" b="0" i="0" u="none" strike="noStrike" kern="0" cap="none" spc="0" normalizeH="0" baseline="-11904" noProof="0" dirty="0">
              <a:ln>
                <a:noFill/>
              </a:ln>
              <a:solidFill>
                <a:sysClr val="windowText" lastClr="000000"/>
              </a:solidFill>
              <a:effectLst/>
              <a:uLnTx/>
              <a:uFillTx/>
              <a:latin typeface="Tahoma"/>
              <a:ea typeface="+mn-ea"/>
              <a:cs typeface="Tahoma"/>
            </a:endParaRPr>
          </a:p>
          <a:p>
            <a:pPr marL="956898" marR="0" lvl="1" indent="-279151" algn="l" defTabSz="1932584" rtl="0" eaLnBrk="1" fontAlgn="auto" latinLnBrk="0" hangingPunct="1">
              <a:lnSpc>
                <a:spcPts val="2526"/>
              </a:lnSpc>
              <a:spcBef>
                <a:spcPts val="0"/>
              </a:spcBef>
              <a:spcAft>
                <a:spcPts val="0"/>
              </a:spcAft>
              <a:buClr>
                <a:srgbClr val="0C264C"/>
              </a:buClr>
              <a:buSzTx/>
              <a:buFont typeface="Lucida Sans Unicode"/>
              <a:buChar char="•"/>
              <a:tabLst>
                <a:tab pos="956898" algn="l"/>
              </a:tabLst>
              <a:defRPr/>
            </a:pPr>
            <a:r>
              <a:rPr kumimoji="0" sz="2114"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114"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1" u="none" strike="noStrike" kern="0" cap="none" spc="-53" normalizeH="0" baseline="0" noProof="0" dirty="0">
                <a:ln>
                  <a:noFill/>
                </a:ln>
                <a:solidFill>
                  <a:sysClr val="windowText" lastClr="000000"/>
                </a:solidFill>
                <a:effectLst/>
                <a:uLnTx/>
                <a:uFillTx/>
                <a:latin typeface="Arial"/>
                <a:ea typeface="+mn-ea"/>
                <a:cs typeface="Arial"/>
              </a:rPr>
              <a:t>H</a:t>
            </a:r>
            <a:r>
              <a:rPr kumimoji="0" sz="2219" b="0" i="0" u="none" strike="noStrike" kern="0" cap="none" spc="-78" normalizeH="0" baseline="-11904" noProof="0" dirty="0">
                <a:ln>
                  <a:noFill/>
                </a:ln>
                <a:solidFill>
                  <a:sysClr val="windowText" lastClr="000000"/>
                </a:solidFill>
                <a:effectLst/>
                <a:uLnTx/>
                <a:uFillTx/>
                <a:latin typeface="Tahoma"/>
                <a:ea typeface="+mn-ea"/>
                <a:cs typeface="Tahoma"/>
              </a:rPr>
              <a:t>1</a:t>
            </a:r>
            <a:endParaRPr kumimoji="0" sz="2219" b="0" i="0" u="none" strike="noStrike" kern="0" cap="none" spc="0" normalizeH="0" baseline="-11904" noProof="0" dirty="0">
              <a:ln>
                <a:noFill/>
              </a:ln>
              <a:solidFill>
                <a:sysClr val="windowText" lastClr="000000"/>
              </a:solidFill>
              <a:effectLst/>
              <a:uLnTx/>
              <a:uFillTx/>
              <a:latin typeface="Tahoma"/>
              <a:ea typeface="+mn-ea"/>
              <a:cs typeface="Tahoma"/>
            </a:endParaRPr>
          </a:p>
          <a:p>
            <a:pPr marL="956898" marR="0" lvl="1" indent="-279151" algn="l" defTabSz="1932584" rtl="0" eaLnBrk="1" fontAlgn="auto" latinLnBrk="0" hangingPunct="1">
              <a:lnSpc>
                <a:spcPts val="2526"/>
              </a:lnSpc>
              <a:spcBef>
                <a:spcPts val="0"/>
              </a:spcBef>
              <a:spcAft>
                <a:spcPts val="0"/>
              </a:spcAft>
              <a:buClr>
                <a:srgbClr val="0C264C"/>
              </a:buClr>
              <a:buSzTx/>
              <a:buFont typeface="Lucida Sans Unicode"/>
              <a:buChar char="•"/>
              <a:tabLst>
                <a:tab pos="956898" algn="l"/>
              </a:tabLst>
              <a:defRPr/>
            </a:pPr>
            <a:r>
              <a:rPr kumimoji="0" sz="2114"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114" b="0" i="0" u="none" strike="noStrike" kern="0" cap="none" spc="-169"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the</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Type</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32" normalizeH="0" baseline="0" noProof="0" dirty="0">
                <a:ln>
                  <a:noFill/>
                </a:ln>
                <a:solidFill>
                  <a:sysClr val="windowText" lastClr="000000"/>
                </a:solidFill>
                <a:effectLst/>
                <a:uLnTx/>
                <a:uFillTx/>
                <a:latin typeface="Tahoma"/>
                <a:ea typeface="+mn-ea"/>
                <a:cs typeface="Tahoma"/>
              </a:rPr>
              <a:t>I</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error</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the</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test</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statistic?</a:t>
            </a:r>
            <a:endParaRPr kumimoji="0" sz="2114" b="0" i="0" u="none" strike="noStrike" kern="0" cap="none" spc="0" normalizeH="0" baseline="0" noProof="0" dirty="0">
              <a:ln>
                <a:noFill/>
              </a:ln>
              <a:solidFill>
                <a:sysClr val="windowText" lastClr="000000"/>
              </a:solidFill>
              <a:effectLst/>
              <a:uLnTx/>
              <a:uFillTx/>
              <a:latin typeface="Tahoma"/>
              <a:ea typeface="+mn-ea"/>
              <a:cs typeface="Tahoma"/>
            </a:endParaRPr>
          </a:p>
          <a:p>
            <a:pPr marL="956898" marR="0" lvl="1" indent="-279151" algn="l" defTabSz="1932584" rtl="0" eaLnBrk="1" fontAlgn="auto" latinLnBrk="0" hangingPunct="1">
              <a:lnSpc>
                <a:spcPts val="2526"/>
              </a:lnSpc>
              <a:spcBef>
                <a:spcPts val="0"/>
              </a:spcBef>
              <a:spcAft>
                <a:spcPts val="0"/>
              </a:spcAft>
              <a:buClr>
                <a:srgbClr val="0C264C"/>
              </a:buClr>
              <a:buSzTx/>
              <a:buFont typeface="Lucida Sans Unicode"/>
              <a:buChar char="•"/>
              <a:tabLst>
                <a:tab pos="956898" algn="l"/>
              </a:tabLst>
              <a:defRPr/>
            </a:pPr>
            <a:r>
              <a:rPr kumimoji="0" sz="2114"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114" b="0" i="0" u="none" strike="noStrike" kern="0" cap="none" spc="-137"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114"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the</a:t>
            </a:r>
            <a:r>
              <a:rPr kumimoji="0" sz="2114"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Type</a:t>
            </a:r>
            <a:r>
              <a:rPr kumimoji="0" sz="2114"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180" normalizeH="0" baseline="0" noProof="0" dirty="0">
                <a:ln>
                  <a:noFill/>
                </a:ln>
                <a:solidFill>
                  <a:sysClr val="windowText" lastClr="000000"/>
                </a:solidFill>
                <a:effectLst/>
                <a:uLnTx/>
                <a:uFillTx/>
                <a:latin typeface="Tahoma"/>
                <a:ea typeface="+mn-ea"/>
                <a:cs typeface="Tahoma"/>
              </a:rPr>
              <a:t>II</a:t>
            </a:r>
            <a:r>
              <a:rPr kumimoji="0" sz="2114" b="0" i="0" u="none" strike="noStrike" kern="0" cap="none" spc="11"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error?</a:t>
            </a:r>
            <a:endParaRPr kumimoji="0" sz="2114" b="0" i="0" u="none" strike="noStrike" kern="0" cap="none" spc="0" normalizeH="0" baseline="0" noProof="0" dirty="0">
              <a:ln>
                <a:noFill/>
              </a:ln>
              <a:solidFill>
                <a:sysClr val="windowText" lastClr="000000"/>
              </a:solidFill>
              <a:effectLst/>
              <a:uLnTx/>
              <a:uFillTx/>
              <a:latin typeface="Tahoma"/>
              <a:ea typeface="+mn-ea"/>
              <a:cs typeface="Tahoma"/>
            </a:endParaRPr>
          </a:p>
          <a:p>
            <a:pPr marL="956898" marR="0" lvl="1" indent="-279151" algn="l" defTabSz="1932584" rtl="0" eaLnBrk="1" fontAlgn="auto" latinLnBrk="0" hangingPunct="1">
              <a:lnSpc>
                <a:spcPts val="2536"/>
              </a:lnSpc>
              <a:spcBef>
                <a:spcPts val="0"/>
              </a:spcBef>
              <a:spcAft>
                <a:spcPts val="0"/>
              </a:spcAft>
              <a:buClr>
                <a:srgbClr val="0C264C"/>
              </a:buClr>
              <a:buSzTx/>
              <a:buFont typeface="Lucida Sans Unicode"/>
              <a:buChar char="•"/>
              <a:tabLst>
                <a:tab pos="956898" algn="l"/>
              </a:tabLst>
              <a:defRPr/>
            </a:pPr>
            <a:r>
              <a:rPr kumimoji="0" sz="2114" b="0" i="0" u="none" strike="noStrike" kern="0" cap="none" spc="0" normalizeH="0" baseline="0" noProof="0" dirty="0">
                <a:ln>
                  <a:noFill/>
                </a:ln>
                <a:solidFill>
                  <a:sysClr val="windowText" lastClr="000000"/>
                </a:solidFill>
                <a:effectLst/>
                <a:uLnTx/>
                <a:uFillTx/>
                <a:latin typeface="Tahoma"/>
                <a:ea typeface="+mn-ea"/>
                <a:cs typeface="Tahoma"/>
              </a:rPr>
              <a:t>What</a:t>
            </a:r>
            <a:r>
              <a:rPr kumimoji="0" sz="2114" b="0" i="0" u="none" strike="noStrike" kern="0" cap="none" spc="-95" normalizeH="0" baseline="0" noProof="0" dirty="0">
                <a:ln>
                  <a:noFill/>
                </a:ln>
                <a:solidFill>
                  <a:sysClr val="windowText" lastClr="000000"/>
                </a:solidFill>
                <a:effectLst/>
                <a:uLnTx/>
                <a:uFillTx/>
                <a:latin typeface="Tahoma"/>
                <a:ea typeface="+mn-ea"/>
                <a:cs typeface="Tahoma"/>
              </a:rPr>
              <a:t> percentage</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42" normalizeH="0" baseline="0" noProof="0" dirty="0">
                <a:ln>
                  <a:noFill/>
                </a:ln>
                <a:solidFill>
                  <a:sysClr val="windowText" lastClr="000000"/>
                </a:solidFill>
                <a:effectLst/>
                <a:uLnTx/>
                <a:uFillTx/>
                <a:latin typeface="Tahoma"/>
                <a:ea typeface="+mn-ea"/>
                <a:cs typeface="Tahoma"/>
              </a:rPr>
              <a:t>the</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time</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106" normalizeH="0" baseline="0" noProof="0" dirty="0">
                <a:ln>
                  <a:noFill/>
                </a:ln>
                <a:solidFill>
                  <a:sysClr val="windowText" lastClr="000000"/>
                </a:solidFill>
                <a:effectLst/>
                <a:uLnTx/>
                <a:uFillTx/>
                <a:latin typeface="Tahoma"/>
                <a:ea typeface="+mn-ea"/>
                <a:cs typeface="Tahoma"/>
              </a:rPr>
              <a:t>are</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85" normalizeH="0" baseline="0" noProof="0" dirty="0">
                <a:ln>
                  <a:noFill/>
                </a:ln>
                <a:solidFill>
                  <a:sysClr val="windowText" lastClr="000000"/>
                </a:solidFill>
                <a:effectLst/>
                <a:uLnTx/>
                <a:uFillTx/>
                <a:latin typeface="Tahoma"/>
                <a:ea typeface="+mn-ea"/>
                <a:cs typeface="Tahoma"/>
              </a:rPr>
              <a:t>you</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willing</a:t>
            </a:r>
            <a:r>
              <a:rPr kumimoji="0" sz="2114"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0" normalizeH="0" baseline="0" noProof="0" dirty="0">
                <a:ln>
                  <a:noFill/>
                </a:ln>
                <a:solidFill>
                  <a:sysClr val="windowText" lastClr="000000"/>
                </a:solidFill>
                <a:effectLst/>
                <a:uLnTx/>
                <a:uFillTx/>
                <a:latin typeface="Tahoma"/>
                <a:ea typeface="+mn-ea"/>
                <a:cs typeface="Tahoma"/>
              </a:rPr>
              <a:t>to</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be</a:t>
            </a:r>
            <a:r>
              <a:rPr kumimoji="0" sz="2114"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114" b="0" i="0" u="none" strike="noStrike" kern="0" cap="none" spc="-21" normalizeH="0" baseline="0" noProof="0" dirty="0">
                <a:ln>
                  <a:noFill/>
                </a:ln>
                <a:solidFill>
                  <a:sysClr val="windowText" lastClr="000000"/>
                </a:solidFill>
                <a:effectLst/>
                <a:uLnTx/>
                <a:uFillTx/>
                <a:latin typeface="Tahoma"/>
                <a:ea typeface="+mn-ea"/>
                <a:cs typeface="Tahoma"/>
              </a:rPr>
              <a:t>wrong?</a:t>
            </a:r>
            <a:endParaRPr kumimoji="0" sz="2114" b="0" i="0" u="none" strike="noStrike" kern="0" cap="none" spc="0" normalizeH="0" baseline="0" noProof="0" dirty="0">
              <a:ln>
                <a:noFill/>
              </a:ln>
              <a:solidFill>
                <a:sysClr val="windowText" lastClr="000000"/>
              </a:solidFill>
              <a:effectLst/>
              <a:uLnTx/>
              <a:uFillTx/>
              <a:latin typeface="Tahoma"/>
              <a:ea typeface="+mn-ea"/>
              <a:cs typeface="Tahoma"/>
            </a:endParaRPr>
          </a:p>
        </p:txBody>
      </p:sp>
    </p:spTree>
    <p:extLst>
      <p:ext uri="{BB962C8B-B14F-4D97-AF65-F5344CB8AC3E}">
        <p14:creationId xmlns:p14="http://schemas.microsoft.com/office/powerpoint/2010/main" val="3560517971"/>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dirty="0"/>
              <a:t>The</a:t>
            </a:r>
            <a:r>
              <a:rPr spc="380" dirty="0"/>
              <a:t> </a:t>
            </a:r>
            <a:r>
              <a:rPr dirty="0"/>
              <a:t>Fair</a:t>
            </a:r>
            <a:r>
              <a:rPr spc="412" dirty="0"/>
              <a:t> </a:t>
            </a:r>
            <a:r>
              <a:rPr spc="-42" dirty="0"/>
              <a:t>Coin</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marR="0" lvl="0" indent="0" algn="l" defTabSz="1932584" rtl="0" eaLnBrk="1" fontAlgn="auto" latinLnBrk="0" hangingPunct="1">
              <a:lnSpc>
                <a:spcPts val="1427"/>
              </a:lnSpc>
              <a:spcBef>
                <a:spcPts val="0"/>
              </a:spcBef>
              <a:spcAft>
                <a:spcPts val="0"/>
              </a:spcAft>
              <a:buClrTx/>
              <a:buSzTx/>
              <a:buFontTx/>
              <a:buNone/>
              <a:tabLst/>
              <a:defRPr/>
            </a:pPr>
            <a:fld id="{81D60167-4931-47E6-BA6A-407CBD079E47}" type="slidenum">
              <a:rPr kumimoji="0" sz="1268" b="0" i="0" u="none" strike="noStrike" kern="0" cap="none" spc="-42" normalizeH="0" baseline="0" noProof="0" dirty="0">
                <a:ln>
                  <a:noFill/>
                </a:ln>
                <a:solidFill>
                  <a:prstClr val="black"/>
                </a:solidFill>
                <a:effectLst/>
                <a:uLnTx/>
                <a:uFillTx/>
                <a:latin typeface="Tahoma"/>
                <a:ea typeface="+mn-ea"/>
                <a:cs typeface="Tahoma"/>
              </a:rPr>
              <a:pPr marL="80524" marR="0" lvl="0" indent="0" algn="l" defTabSz="1932584" rtl="0" eaLnBrk="1" fontAlgn="auto" latinLnBrk="0" hangingPunct="1">
                <a:lnSpc>
                  <a:spcPts val="1427"/>
                </a:lnSpc>
                <a:spcBef>
                  <a:spcPts val="0"/>
                </a:spcBef>
                <a:spcAft>
                  <a:spcPts val="0"/>
                </a:spcAft>
                <a:buClrTx/>
                <a:buSzTx/>
                <a:buFontTx/>
                <a:buNone/>
                <a:tabLst/>
                <a:defRPr/>
              </a:pPr>
              <a:t>58</a:t>
            </a:fld>
            <a:r>
              <a:rPr kumimoji="0" sz="1268" b="0" i="0" u="none" strike="noStrike" kern="0" cap="none" spc="-169" normalizeH="0" baseline="0" noProof="0" dirty="0">
                <a:ln>
                  <a:noFill/>
                </a:ln>
                <a:solidFill>
                  <a:prstClr val="black"/>
                </a:solidFill>
                <a:effectLst/>
                <a:uLnTx/>
                <a:uFillTx/>
                <a:latin typeface="Tahoma"/>
                <a:ea typeface="+mn-ea"/>
                <a:cs typeface="Tahoma"/>
              </a:rPr>
              <a:t> </a:t>
            </a:r>
            <a:r>
              <a:rPr kumimoji="0" sz="1268" b="0" i="0" u="none" strike="noStrike" kern="0" cap="none" spc="180" normalizeH="0" baseline="0" noProof="0" dirty="0">
                <a:ln>
                  <a:noFill/>
                </a:ln>
                <a:solidFill>
                  <a:prstClr val="black"/>
                </a:solidFill>
                <a:effectLst/>
                <a:uLnTx/>
                <a:uFillTx/>
                <a:latin typeface="Tahoma"/>
                <a:ea typeface="+mn-ea"/>
                <a:cs typeface="Tahoma"/>
              </a:rPr>
              <a:t>/</a:t>
            </a:r>
            <a:r>
              <a:rPr kumimoji="0" sz="1268" b="0" i="0" u="none" strike="noStrike" kern="0" cap="none" spc="-159" normalizeH="0" baseline="0" noProof="0" dirty="0">
                <a:ln>
                  <a:noFill/>
                </a:ln>
                <a:solidFill>
                  <a:prstClr val="black"/>
                </a:solidFill>
                <a:effectLst/>
                <a:uLnTx/>
                <a:uFillTx/>
                <a:latin typeface="Tahoma"/>
                <a:ea typeface="+mn-ea"/>
                <a:cs typeface="Tahoma"/>
              </a:rPr>
              <a:t> </a:t>
            </a:r>
            <a:r>
              <a:rPr kumimoji="0" sz="1268" b="0" i="0" u="none" strike="noStrike" kern="0" cap="none" spc="-53" normalizeH="0" baseline="0" noProof="0" dirty="0">
                <a:ln>
                  <a:noFill/>
                </a:ln>
                <a:solidFill>
                  <a:prstClr val="black"/>
                </a:solidFill>
                <a:effectLst/>
                <a:uLnTx/>
                <a:uFillTx/>
                <a:latin typeface="Tahoma"/>
                <a:ea typeface="+mn-ea"/>
                <a:cs typeface="Tahoma"/>
              </a:rPr>
              <a:t>32</a:t>
            </a:r>
          </a:p>
        </p:txBody>
      </p:sp>
      <p:sp>
        <p:nvSpPr>
          <p:cNvPr id="3" name="object 3"/>
          <p:cNvSpPr txBox="1"/>
          <p:nvPr/>
        </p:nvSpPr>
        <p:spPr>
          <a:xfrm>
            <a:off x="428886" y="1290454"/>
            <a:ext cx="11455947" cy="4448750"/>
          </a:xfrm>
          <a:prstGeom prst="rect">
            <a:avLst/>
          </a:prstGeom>
        </p:spPr>
        <p:txBody>
          <a:bodyPr vert="horz" wrap="square" lIns="0" tIns="14763" rIns="0" bIns="0" rtlCol="0">
            <a:spAutoFit/>
          </a:bodyPr>
          <a:lstStyle/>
          <a:p>
            <a:pPr marL="370412" marR="399938" lvl="0" indent="-291230" algn="l" defTabSz="1932584" rtl="0" eaLnBrk="1" fontAlgn="auto" latinLnBrk="0" hangingPunct="1">
              <a:lnSpc>
                <a:spcPct val="102600"/>
              </a:lnSpc>
              <a:spcBef>
                <a:spcPts val="116"/>
              </a:spcBef>
              <a:spcAft>
                <a:spcPts val="0"/>
              </a:spcAft>
              <a:buClr>
                <a:srgbClr val="0C264C"/>
              </a:buClr>
              <a:buSzTx/>
              <a:buFont typeface="Lucida Sans Unicode"/>
              <a:buChar char="•"/>
              <a:tabLst>
                <a:tab pos="373096" algn="l"/>
              </a:tabLst>
              <a:defRPr/>
            </a:pPr>
            <a:r>
              <a:rPr kumimoji="0" sz="2325" b="0" i="0" u="none" strike="noStrike" kern="0" cap="none" spc="-42" normalizeH="0" baseline="0" noProof="0" dirty="0">
                <a:ln>
                  <a:noFill/>
                </a:ln>
                <a:solidFill>
                  <a:sysClr val="windowText" lastClr="000000"/>
                </a:solidFill>
                <a:effectLst/>
                <a:uLnTx/>
                <a:uFillTx/>
                <a:latin typeface="Tahoma"/>
                <a:ea typeface="+mn-ea"/>
                <a:cs typeface="Tahoma"/>
              </a:rPr>
              <a:t>How</a:t>
            </a:r>
            <a:r>
              <a:rPr kumimoji="0" sz="2325" b="0" i="0" u="none" strike="noStrike" kern="0" cap="none" spc="-148"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can</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22" normalizeH="0" baseline="0" noProof="0" dirty="0">
                <a:ln>
                  <a:noFill/>
                </a:ln>
                <a:solidFill>
                  <a:sysClr val="windowText" lastClr="000000"/>
                </a:solidFill>
                <a:effectLst/>
                <a:uLnTx/>
                <a:uFillTx/>
                <a:latin typeface="Tahoma"/>
                <a:ea typeface="+mn-ea"/>
                <a:cs typeface="Tahoma"/>
              </a:rPr>
              <a:t>we</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calculate</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148"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risk</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Type</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54" normalizeH="0" baseline="0" noProof="0" dirty="0">
                <a:ln>
                  <a:noFill/>
                </a:ln>
                <a:solidFill>
                  <a:sysClr val="windowText" lastClr="000000"/>
                </a:solidFill>
                <a:effectLst/>
                <a:uLnTx/>
                <a:uFillTx/>
                <a:latin typeface="Tahoma"/>
                <a:ea typeface="+mn-ea"/>
                <a:cs typeface="Tahoma"/>
              </a:rPr>
              <a:t>I</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error</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associated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with</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specific</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outcome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in</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a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test</a:t>
            </a:r>
            <a:r>
              <a:rPr kumimoji="0" sz="2325" b="0" i="0" u="none" strike="noStrike" kern="0" cap="none" spc="-127"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statistical</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significance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also</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called</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observed</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significance</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level?</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827612" marR="64419" lvl="1" indent="-291230" algn="l" defTabSz="1932584" rtl="0" eaLnBrk="1" fontAlgn="auto" latinLnBrk="0" hangingPunct="1">
              <a:lnSpc>
                <a:spcPct val="102600"/>
              </a:lnSpc>
              <a:spcBef>
                <a:spcPts val="634"/>
              </a:spcBef>
              <a:spcAft>
                <a:spcPts val="0"/>
              </a:spcAft>
              <a:buClr>
                <a:srgbClr val="0C264C"/>
              </a:buClr>
              <a:buSzTx/>
              <a:buFont typeface="Lucida Sans Unicode"/>
              <a:buChar char="•"/>
              <a:tabLst>
                <a:tab pos="373096" algn="l"/>
              </a:tabLst>
              <a:defRPr/>
            </a:pPr>
            <a:r>
              <a:rPr kumimoji="0" sz="2325" b="0" i="0" u="none" strike="noStrike" kern="0" cap="none" spc="-74" normalizeH="0" baseline="0" noProof="0" dirty="0">
                <a:ln>
                  <a:noFill/>
                </a:ln>
                <a:solidFill>
                  <a:sysClr val="windowText" lastClr="000000"/>
                </a:solidFill>
                <a:effectLst/>
                <a:uLnTx/>
                <a:uFillTx/>
                <a:latin typeface="Tahoma"/>
                <a:ea typeface="+mn-ea"/>
                <a:cs typeface="Tahoma"/>
              </a:rPr>
              <a:t>One</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80" normalizeH="0" baseline="0" noProof="0" dirty="0">
                <a:ln>
                  <a:noFill/>
                </a:ln>
                <a:solidFill>
                  <a:sysClr val="windowText" lastClr="000000"/>
                </a:solidFill>
                <a:effectLst/>
                <a:uLnTx/>
                <a:uFillTx/>
                <a:latin typeface="Tahoma"/>
                <a:ea typeface="+mn-ea"/>
                <a:cs typeface="Tahoma"/>
              </a:rPr>
              <a:t>way</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 is</a:t>
            </a:r>
            <a:r>
              <a:rPr kumimoji="0" sz="2325" b="0" i="0" u="none" strike="noStrike" kern="0" cap="none" spc="-180"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to</a:t>
            </a:r>
            <a:r>
              <a:rPr kumimoji="0" sz="2325" b="0" i="0" u="none" strike="noStrike" kern="0" cap="none" spc="-148"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determine</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how</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often</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fair</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coin</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would</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lang="en-US" sz="2325" b="0" i="0" u="none" strike="noStrike" kern="0" cap="none" spc="-95" normalizeH="0" baseline="0" noProof="0" dirty="0">
                <a:ln>
                  <a:noFill/>
                </a:ln>
                <a:solidFill>
                  <a:sysClr val="windowText" lastClr="000000"/>
                </a:solidFill>
                <a:effectLst/>
                <a:uLnTx/>
                <a:uFillTx/>
                <a:latin typeface="Tahoma"/>
                <a:ea typeface="+mn-ea"/>
                <a:cs typeface="Tahoma"/>
              </a:rPr>
              <a:t>be that the Patriots do not always get the ball</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0412" marR="386517" lvl="0" indent="-291230" algn="l" defTabSz="1932584" rtl="0" eaLnBrk="1" fontAlgn="auto" latinLnBrk="0" hangingPunct="1">
              <a:lnSpc>
                <a:spcPct val="102600"/>
              </a:lnSpc>
              <a:spcBef>
                <a:spcPts val="634"/>
              </a:spcBef>
              <a:spcAft>
                <a:spcPts val="0"/>
              </a:spcAft>
              <a:buClr>
                <a:srgbClr val="0C264C"/>
              </a:buClr>
              <a:buSzTx/>
              <a:buFont typeface="Lucida Sans Unicode"/>
              <a:buChar char="•"/>
              <a:tabLst>
                <a:tab pos="373096" algn="l"/>
              </a:tabLst>
              <a:defRPr/>
            </a:pPr>
            <a:r>
              <a:rPr kumimoji="0" sz="2325" b="0" i="0" u="none" strike="noStrike" kern="0" cap="none" spc="-42" normalizeH="0" baseline="0" noProof="0" dirty="0">
                <a:ln>
                  <a:noFill/>
                </a:ln>
                <a:solidFill>
                  <a:sysClr val="windowText" lastClr="000000"/>
                </a:solidFill>
                <a:effectLst/>
                <a:uLnTx/>
                <a:uFillTx/>
                <a:latin typeface="Tahoma"/>
                <a:ea typeface="+mn-ea"/>
                <a:cs typeface="Tahoma"/>
              </a:rPr>
              <a:t>Ultimately</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you</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16" normalizeH="0" baseline="0" noProof="0" dirty="0">
                <a:ln>
                  <a:noFill/>
                </a:ln>
                <a:solidFill>
                  <a:sysClr val="windowText" lastClr="000000"/>
                </a:solidFill>
                <a:effectLst/>
                <a:uLnTx/>
                <a:uFillTx/>
                <a:latin typeface="Tahoma"/>
                <a:ea typeface="+mn-ea"/>
                <a:cs typeface="Tahoma"/>
              </a:rPr>
              <a:t>are</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interested</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in</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determining</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the</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likelihood</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getting</a:t>
            </a:r>
            <a:r>
              <a:rPr kumimoji="0" sz="2325" b="0" i="0" u="none" strike="noStrike" kern="0" cap="none" spc="-11" normalizeH="0" baseline="0" noProof="0" dirty="0">
                <a:ln>
                  <a:noFill/>
                </a:ln>
                <a:solidFill>
                  <a:sysClr val="windowText" lastClr="000000"/>
                </a:solidFill>
                <a:effectLst/>
                <a:uLnTx/>
                <a:uFillTx/>
                <a:latin typeface="Tahoma"/>
                <a:ea typeface="+mn-ea"/>
                <a:cs typeface="Tahoma"/>
              </a:rPr>
              <a:t> </a:t>
            </a:r>
            <a:r>
              <a:rPr kumimoji="0" sz="2325" b="0" i="1" u="none" strike="noStrike" kern="0" cap="none" spc="0" normalizeH="0" baseline="0" noProof="0" dirty="0">
                <a:ln>
                  <a:noFill/>
                </a:ln>
                <a:solidFill>
                  <a:sysClr val="windowText" lastClr="000000"/>
                </a:solidFill>
                <a:effectLst/>
                <a:uLnTx/>
                <a:uFillTx/>
                <a:latin typeface="Arial"/>
                <a:ea typeface="+mn-ea"/>
                <a:cs typeface="Arial"/>
              </a:rPr>
              <a:t>X</a:t>
            </a:r>
            <a:r>
              <a:rPr kumimoji="0" sz="2325" b="0" i="1" u="none" strike="noStrike" kern="0" cap="none" spc="306" normalizeH="0" baseline="0" noProof="0" dirty="0">
                <a:ln>
                  <a:noFill/>
                </a:ln>
                <a:solidFill>
                  <a:sysClr val="windowText" lastClr="000000"/>
                </a:solidFill>
                <a:effectLst/>
                <a:uLnTx/>
                <a:uFillTx/>
                <a:latin typeface="Arial"/>
                <a:ea typeface="+mn-ea"/>
                <a:cs typeface="Arial"/>
              </a:rPr>
              <a:t> </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heads</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in</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32"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very 	</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large</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number</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137" normalizeH="0" baseline="0" noProof="0" dirty="0">
                <a:ln>
                  <a:noFill/>
                </a:ln>
                <a:solidFill>
                  <a:sysClr val="windowText" lastClr="000000"/>
                </a:solidFill>
                <a:effectLst/>
                <a:uLnTx/>
                <a:uFillTx/>
                <a:latin typeface="Tahoma"/>
                <a:ea typeface="+mn-ea"/>
                <a:cs typeface="Tahoma"/>
              </a:rPr>
              <a:t> </a:t>
            </a:r>
            <a:r>
              <a:rPr kumimoji="0" sz="2325" b="1" i="1" u="none" strike="noStrike" kern="0" cap="none" spc="-106" normalizeH="0" baseline="0" noProof="0" dirty="0">
                <a:ln>
                  <a:noFill/>
                </a:ln>
                <a:solidFill>
                  <a:srgbClr val="C00000"/>
                </a:solidFill>
                <a:effectLst/>
                <a:uLnTx/>
                <a:uFillTx/>
                <a:latin typeface="Tahoma"/>
                <a:ea typeface="+mn-ea"/>
                <a:cs typeface="Tahoma"/>
              </a:rPr>
              <a:t>samples</a:t>
            </a:r>
            <a:r>
              <a:rPr kumimoji="0" sz="2325" b="1" i="1" u="none" strike="noStrike" kern="0" cap="none" spc="-74" normalizeH="0" baseline="0" noProof="0" dirty="0">
                <a:ln>
                  <a:noFill/>
                </a:ln>
                <a:solidFill>
                  <a:sysClr val="windowText" lastClr="000000"/>
                </a:solidFill>
                <a:effectLst/>
                <a:uLnTx/>
                <a:uFillTx/>
                <a:latin typeface="Tahoma"/>
                <a:ea typeface="+mn-ea"/>
                <a:cs typeface="Tahoma"/>
              </a:rPr>
              <a:t> </a:t>
            </a:r>
            <a:r>
              <a:rPr kumimoji="0" sz="2325" b="1" i="1" u="none" strike="noStrike" kern="0" cap="none" spc="-21" normalizeH="0" baseline="0" noProof="0" dirty="0">
                <a:ln>
                  <a:noFill/>
                </a:ln>
                <a:solidFill>
                  <a:sysClr val="windowText" lastClr="000000"/>
                </a:solidFill>
                <a:effectLst/>
                <a:uLnTx/>
                <a:uFillTx/>
                <a:latin typeface="Tahoma"/>
                <a:ea typeface="+mn-ea"/>
                <a:cs typeface="Tahoma"/>
              </a:rPr>
              <a:t>or</a:t>
            </a:r>
            <a:r>
              <a:rPr kumimoji="0" sz="2325" b="1" i="1" u="none" strike="noStrike" kern="0" cap="none" spc="-95" normalizeH="0" baseline="0" noProof="0" dirty="0">
                <a:ln>
                  <a:noFill/>
                </a:ln>
                <a:solidFill>
                  <a:sysClr val="windowText" lastClr="000000"/>
                </a:solidFill>
                <a:effectLst/>
                <a:uLnTx/>
                <a:uFillTx/>
                <a:latin typeface="Tahoma"/>
                <a:ea typeface="+mn-ea"/>
                <a:cs typeface="Tahoma"/>
              </a:rPr>
              <a:t> </a:t>
            </a:r>
            <a:r>
              <a:rPr kumimoji="0" sz="2325" b="1" i="1" u="none" strike="noStrike" kern="0" cap="none" spc="-21" normalizeH="0" baseline="0" noProof="0" dirty="0">
                <a:ln>
                  <a:noFill/>
                </a:ln>
                <a:solidFill>
                  <a:sysClr val="windowText" lastClr="000000"/>
                </a:solidFill>
                <a:effectLst/>
                <a:uLnTx/>
                <a:uFillTx/>
                <a:latin typeface="Tahoma"/>
                <a:ea typeface="+mn-ea"/>
                <a:cs typeface="Tahoma"/>
              </a:rPr>
              <a:t>trials</a:t>
            </a:r>
            <a:r>
              <a:rPr kumimoji="0" sz="2325" b="1" i="1"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fair</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coin</a:t>
            </a:r>
            <a:r>
              <a:rPr kumimoji="0" lang="en-US" sz="2325" b="0" i="0" u="none" strike="noStrike" kern="0" cap="none" spc="-42" normalizeH="0" baseline="0" noProof="0" dirty="0">
                <a:ln>
                  <a:noFill/>
                </a:ln>
                <a:solidFill>
                  <a:sysClr val="windowText" lastClr="000000"/>
                </a:solidFill>
                <a:effectLst/>
                <a:uLnTx/>
                <a:uFillTx/>
                <a:latin typeface="Tahoma"/>
                <a:ea typeface="+mn-ea"/>
                <a:cs typeface="Tahoma"/>
              </a:rPr>
              <a:t> </a:t>
            </a:r>
            <a:r>
              <a:rPr kumimoji="0" lang="en-US" sz="2325" b="0" i="0" u="none" strike="noStrike" kern="0" cap="none" spc="-95" normalizeH="0" baseline="0" noProof="0" dirty="0">
                <a:ln>
                  <a:noFill/>
                </a:ln>
                <a:solidFill>
                  <a:sysClr val="windowText" lastClr="000000"/>
                </a:solidFill>
                <a:effectLst/>
                <a:uLnTx/>
                <a:uFillTx/>
                <a:latin typeface="Tahoma"/>
                <a:ea typeface="+mn-ea"/>
                <a:cs typeface="Tahoma"/>
              </a:rPr>
              <a:t>(i.e., tosses in 16 football games for 10 years) </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828954" marR="0" lvl="1" indent="-291230" algn="l" defTabSz="1932584" rtl="0" eaLnBrk="1" fontAlgn="auto" latinLnBrk="0" hangingPunct="1">
              <a:lnSpc>
                <a:spcPct val="100000"/>
              </a:lnSpc>
              <a:spcBef>
                <a:spcPts val="706"/>
              </a:spcBef>
              <a:spcAft>
                <a:spcPts val="0"/>
              </a:spcAft>
              <a:buClr>
                <a:srgbClr val="0C264C"/>
              </a:buClr>
              <a:buSzTx/>
              <a:buFont typeface="Lucida Sans Unicode"/>
              <a:buChar char="•"/>
              <a:tabLst>
                <a:tab pos="371754" algn="l"/>
              </a:tabLst>
              <a:defRPr/>
            </a:pPr>
            <a:r>
              <a:rPr kumimoji="0" sz="2325" b="0" i="0" u="none" strike="noStrike" kern="0" cap="none" spc="0"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resulting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distribution</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is</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the</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sampling</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distribution</a:t>
            </a:r>
            <a:endParaRPr kumimoji="0" lang="en-US" sz="2325" b="0" i="0" u="none" strike="noStrike" kern="0" cap="none" spc="-21" normalizeH="0" baseline="0" noProof="0" dirty="0">
              <a:ln>
                <a:noFill/>
              </a:ln>
              <a:solidFill>
                <a:sysClr val="windowText" lastClr="000000"/>
              </a:solidFill>
              <a:effectLst/>
              <a:uLnTx/>
              <a:uFillTx/>
              <a:latin typeface="Tahoma"/>
              <a:ea typeface="+mn-ea"/>
              <a:cs typeface="Tahoma"/>
            </a:endParaRPr>
          </a:p>
          <a:p>
            <a:pPr marL="828954" marR="0" lvl="1" indent="-291230" algn="l" defTabSz="1932584" rtl="0" eaLnBrk="1" fontAlgn="auto" latinLnBrk="0" hangingPunct="1">
              <a:lnSpc>
                <a:spcPct val="100000"/>
              </a:lnSpc>
              <a:spcBef>
                <a:spcPts val="706"/>
              </a:spcBef>
              <a:spcAft>
                <a:spcPts val="0"/>
              </a:spcAft>
              <a:buClr>
                <a:srgbClr val="0C264C"/>
              </a:buClr>
              <a:buSzTx/>
              <a:buFont typeface="Lucida Sans Unicode"/>
              <a:buChar char="•"/>
              <a:tabLst>
                <a:tab pos="371754" algn="l"/>
              </a:tabLst>
              <a:defRPr/>
            </a:pPr>
            <a:r>
              <a:rPr kumimoji="0" lang="en-US" sz="2325" b="0" i="0" u="none" strike="noStrike" kern="0" cap="none" spc="-21" normalizeH="0" baseline="0" noProof="0" dirty="0">
                <a:ln>
                  <a:noFill/>
                </a:ln>
                <a:solidFill>
                  <a:sysClr val="windowText" lastClr="000000"/>
                </a:solidFill>
                <a:effectLst/>
                <a:uLnTx/>
                <a:uFillTx/>
                <a:latin typeface="Tahoma"/>
                <a:ea typeface="+mn-ea"/>
                <a:cs typeface="Tahoma"/>
              </a:rPr>
              <a:t>The shape of the distribution of the number of heads in many trials is called a binomial distribution</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a:p>
            <a:pPr marL="371754" marR="0" lvl="0" indent="-291230" algn="l" defTabSz="1932584" rtl="0" eaLnBrk="1" fontAlgn="auto" latinLnBrk="0" hangingPunct="1">
              <a:lnSpc>
                <a:spcPct val="100000"/>
              </a:lnSpc>
              <a:spcBef>
                <a:spcPts val="697"/>
              </a:spcBef>
              <a:spcAft>
                <a:spcPts val="0"/>
              </a:spcAft>
              <a:buClr>
                <a:srgbClr val="0C264C"/>
              </a:buClr>
              <a:buSzTx/>
              <a:buFont typeface="Lucida Sans Unicode"/>
              <a:buChar char="•"/>
              <a:tabLst>
                <a:tab pos="371754" algn="l"/>
              </a:tabLst>
              <a:defRPr/>
            </a:pPr>
            <a:r>
              <a:rPr kumimoji="0" sz="2325" b="0" i="0" u="none" strike="noStrike" kern="0" cap="none" spc="0" normalizeH="0" baseline="0" noProof="0" dirty="0">
                <a:ln>
                  <a:noFill/>
                </a:ln>
                <a:solidFill>
                  <a:sysClr val="windowText" lastClr="000000"/>
                </a:solidFill>
                <a:effectLst/>
                <a:uLnTx/>
                <a:uFillTx/>
                <a:latin typeface="Tahoma"/>
                <a:ea typeface="+mn-ea"/>
                <a:cs typeface="Tahoma"/>
              </a:rPr>
              <a:t>Let’s</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85" normalizeH="0" baseline="0" noProof="0" dirty="0">
                <a:ln>
                  <a:noFill/>
                </a:ln>
                <a:solidFill>
                  <a:sysClr val="windowText" lastClr="000000"/>
                </a:solidFill>
                <a:effectLst/>
                <a:uLnTx/>
                <a:uFillTx/>
                <a:latin typeface="Tahoma"/>
                <a:ea typeface="+mn-ea"/>
                <a:cs typeface="Tahoma"/>
              </a:rPr>
              <a:t>consider</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what</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95" normalizeH="0" baseline="0" noProof="0" dirty="0">
                <a:ln>
                  <a:noFill/>
                </a:ln>
                <a:solidFill>
                  <a:sysClr val="windowText" lastClr="000000"/>
                </a:solidFill>
                <a:effectLst/>
                <a:uLnTx/>
                <a:uFillTx/>
                <a:latin typeface="Tahoma"/>
                <a:ea typeface="+mn-ea"/>
                <a:cs typeface="Tahoma"/>
              </a:rPr>
              <a:t>thousands</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06" normalizeH="0" baseline="0" noProof="0" dirty="0">
                <a:ln>
                  <a:noFill/>
                </a:ln>
                <a:solidFill>
                  <a:sysClr val="windowText" lastClr="000000"/>
                </a:solidFill>
                <a:effectLst/>
                <a:uLnTx/>
                <a:uFillTx/>
                <a:latin typeface="Tahoma"/>
                <a:ea typeface="+mn-ea"/>
                <a:cs typeface="Tahoma"/>
              </a:rPr>
              <a:t>samples</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1" u="none" strike="noStrike" kern="0" cap="none" spc="0" normalizeH="0" baseline="0" noProof="0" dirty="0">
                <a:ln>
                  <a:noFill/>
                </a:ln>
                <a:solidFill>
                  <a:sysClr val="windowText" lastClr="000000"/>
                </a:solidFill>
                <a:effectLst/>
                <a:uLnTx/>
                <a:uFillTx/>
                <a:latin typeface="Arial"/>
                <a:ea typeface="+mn-ea"/>
                <a:cs typeface="Arial"/>
              </a:rPr>
              <a:t>X</a:t>
            </a:r>
            <a:r>
              <a:rPr kumimoji="0" sz="2325" b="0" i="1" u="none" strike="noStrike" kern="0" cap="none" spc="169" normalizeH="0" baseline="0" noProof="0" dirty="0">
                <a:ln>
                  <a:noFill/>
                </a:ln>
                <a:solidFill>
                  <a:sysClr val="windowText" lastClr="000000"/>
                </a:solidFill>
                <a:effectLst/>
                <a:uLnTx/>
                <a:uFillTx/>
                <a:latin typeface="Arial"/>
                <a:ea typeface="+mn-ea"/>
                <a:cs typeface="Arial"/>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t>
            </a:r>
            <a:r>
              <a:rPr kumimoji="0" sz="2325" b="0" i="0" u="none" strike="noStrike" kern="0" cap="none" spc="-180"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10</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127" normalizeH="0" baseline="0" noProof="0" dirty="0">
                <a:ln>
                  <a:noFill/>
                </a:ln>
                <a:solidFill>
                  <a:sysClr val="windowText" lastClr="000000"/>
                </a:solidFill>
                <a:effectLst/>
                <a:uLnTx/>
                <a:uFillTx/>
                <a:latin typeface="Tahoma"/>
                <a:ea typeface="+mn-ea"/>
                <a:cs typeface="Tahoma"/>
              </a:rPr>
              <a:t>tosses</a:t>
            </a:r>
            <a:r>
              <a:rPr kumimoji="0" sz="2325" b="0" i="0" u="none" strike="noStrike" kern="0" cap="none" spc="-5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of</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a</a:t>
            </a:r>
            <a:r>
              <a:rPr kumimoji="0" sz="2325" b="0" i="0" u="none" strike="noStrike" kern="0" cap="none" spc="-74"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0" normalizeH="0" baseline="0" noProof="0" dirty="0">
                <a:ln>
                  <a:noFill/>
                </a:ln>
                <a:solidFill>
                  <a:sysClr val="windowText" lastClr="000000"/>
                </a:solidFill>
                <a:effectLst/>
                <a:uLnTx/>
                <a:uFillTx/>
                <a:latin typeface="Tahoma"/>
                <a:ea typeface="+mn-ea"/>
                <a:cs typeface="Tahoma"/>
              </a:rPr>
              <a:t>fair</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coin</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42" normalizeH="0" baseline="0" noProof="0" dirty="0">
                <a:ln>
                  <a:noFill/>
                </a:ln>
                <a:solidFill>
                  <a:sysClr val="windowText" lastClr="000000"/>
                </a:solidFill>
                <a:effectLst/>
                <a:uLnTx/>
                <a:uFillTx/>
                <a:latin typeface="Tahoma"/>
                <a:ea typeface="+mn-ea"/>
                <a:cs typeface="Tahoma"/>
              </a:rPr>
              <a:t>looks</a:t>
            </a:r>
            <a:r>
              <a:rPr kumimoji="0" sz="2325" b="0" i="0" u="none" strike="noStrike" kern="0" cap="none" spc="-63" normalizeH="0" baseline="0" noProof="0" dirty="0">
                <a:ln>
                  <a:noFill/>
                </a:ln>
                <a:solidFill>
                  <a:sysClr val="windowText" lastClr="000000"/>
                </a:solidFill>
                <a:effectLst/>
                <a:uLnTx/>
                <a:uFillTx/>
                <a:latin typeface="Tahoma"/>
                <a:ea typeface="+mn-ea"/>
                <a:cs typeface="Tahoma"/>
              </a:rPr>
              <a:t> </a:t>
            </a:r>
            <a:r>
              <a:rPr kumimoji="0" sz="2325" b="0" i="0" u="none" strike="noStrike" kern="0" cap="none" spc="-21" normalizeH="0" baseline="0" noProof="0" dirty="0">
                <a:ln>
                  <a:noFill/>
                </a:ln>
                <a:solidFill>
                  <a:sysClr val="windowText" lastClr="000000"/>
                </a:solidFill>
                <a:effectLst/>
                <a:uLnTx/>
                <a:uFillTx/>
                <a:latin typeface="Tahoma"/>
                <a:ea typeface="+mn-ea"/>
                <a:cs typeface="Tahoma"/>
              </a:rPr>
              <a:t>like...</a:t>
            </a:r>
            <a:endParaRPr kumimoji="0" sz="2325" b="0" i="0" u="none" strike="noStrike" kern="0" cap="none" spc="0" normalizeH="0" baseline="0" noProof="0" dirty="0">
              <a:ln>
                <a:noFill/>
              </a:ln>
              <a:solidFill>
                <a:sysClr val="windowText" lastClr="000000"/>
              </a:solidFill>
              <a:effectLst/>
              <a:uLnTx/>
              <a:uFillTx/>
              <a:latin typeface="Tahoma"/>
              <a:ea typeface="+mn-ea"/>
              <a:cs typeface="Tahoma"/>
            </a:endParaRPr>
          </a:p>
        </p:txBody>
      </p:sp>
    </p:spTree>
    <p:extLst>
      <p:ext uri="{BB962C8B-B14F-4D97-AF65-F5344CB8AC3E}">
        <p14:creationId xmlns:p14="http://schemas.microsoft.com/office/powerpoint/2010/main" val="419936976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400" y="128722"/>
            <a:ext cx="3431684" cy="585433"/>
          </a:xfrm>
          <a:prstGeom prst="rect">
            <a:avLst/>
          </a:prstGeom>
        </p:spPr>
        <p:txBody>
          <a:bodyPr vert="horz" wrap="square" lIns="0" tIns="32210" rIns="0" bIns="0" rtlCol="0">
            <a:spAutoFit/>
          </a:bodyPr>
          <a:lstStyle/>
          <a:p>
            <a:pPr marL="26841">
              <a:spcBef>
                <a:spcPts val="254"/>
              </a:spcBef>
            </a:pPr>
            <a:r>
              <a:rPr dirty="0"/>
              <a:t>The</a:t>
            </a:r>
            <a:r>
              <a:rPr spc="254" dirty="0"/>
              <a:t> </a:t>
            </a:r>
            <a:r>
              <a:rPr spc="-21" dirty="0"/>
              <a:t>Sample</a:t>
            </a:r>
            <a:r>
              <a:rPr spc="254" dirty="0"/>
              <a:t> </a:t>
            </a:r>
            <a:r>
              <a:rPr spc="-21" dirty="0"/>
              <a:t>Space</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6</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508083" y="2415352"/>
            <a:ext cx="11276193" cy="1864530"/>
          </a:xfrm>
          <a:prstGeom prst="rect">
            <a:avLst/>
          </a:prstGeom>
        </p:spPr>
        <p:txBody>
          <a:bodyPr vert="horz" wrap="square" lIns="0" tIns="116758" rIns="0" bIns="0" rtlCol="0">
            <a:spAutoFit/>
          </a:bodyPr>
          <a:lstStyle/>
          <a:p>
            <a:pPr marL="371754" indent="-291230" defTabSz="1932584">
              <a:spcBef>
                <a:spcPts val="917"/>
              </a:spcBef>
              <a:buClr>
                <a:srgbClr val="0C264C"/>
              </a:buClr>
              <a:buFont typeface="Lucida Sans Unicode"/>
              <a:buChar char="•"/>
              <a:tabLst>
                <a:tab pos="371754" algn="l"/>
              </a:tabLst>
            </a:pPr>
            <a:r>
              <a:rPr sz="2400" kern="0" spc="137" dirty="0">
                <a:solidFill>
                  <a:sysClr val="windowText" lastClr="000000"/>
                </a:solidFill>
                <a:latin typeface="Tahoma"/>
                <a:cs typeface="Tahoma"/>
              </a:rPr>
              <a:t>A</a:t>
            </a:r>
            <a:r>
              <a:rPr sz="2400" kern="0" spc="-106" dirty="0">
                <a:solidFill>
                  <a:sysClr val="windowText" lastClr="000000"/>
                </a:solidFill>
                <a:latin typeface="Tahoma"/>
                <a:cs typeface="Tahoma"/>
              </a:rPr>
              <a:t> </a:t>
            </a:r>
            <a:r>
              <a:rPr sz="2400" b="1" kern="0" spc="-53" dirty="0">
                <a:solidFill>
                  <a:sysClr val="windowText" lastClr="000000"/>
                </a:solidFill>
                <a:latin typeface="Gill Sans MT"/>
                <a:cs typeface="Gill Sans MT"/>
              </a:rPr>
              <a:t>Sample</a:t>
            </a:r>
            <a:r>
              <a:rPr sz="2400" b="1" kern="0" spc="42" dirty="0">
                <a:solidFill>
                  <a:sysClr val="windowText" lastClr="000000"/>
                </a:solidFill>
                <a:latin typeface="Gill Sans MT"/>
                <a:cs typeface="Gill Sans MT"/>
              </a:rPr>
              <a:t> </a:t>
            </a:r>
            <a:r>
              <a:rPr sz="2400" b="1" kern="0" dirty="0">
                <a:solidFill>
                  <a:sysClr val="windowText" lastClr="000000"/>
                </a:solidFill>
                <a:latin typeface="Gill Sans MT"/>
                <a:cs typeface="Gill Sans MT"/>
              </a:rPr>
              <a:t>Space</a:t>
            </a:r>
            <a:r>
              <a:rPr sz="2400" b="1" kern="0" spc="63" dirty="0">
                <a:solidFill>
                  <a:sysClr val="windowText" lastClr="000000"/>
                </a:solidFill>
                <a:latin typeface="Gill Sans MT"/>
                <a:cs typeface="Gill Sans MT"/>
              </a:rPr>
              <a:t> </a:t>
            </a:r>
            <a:r>
              <a:rPr sz="2400" kern="0" dirty="0">
                <a:solidFill>
                  <a:sysClr val="windowText" lastClr="000000"/>
                </a:solidFill>
                <a:latin typeface="Tahoma"/>
                <a:cs typeface="Tahoma"/>
              </a:rPr>
              <a:t>is</a:t>
            </a:r>
            <a:r>
              <a:rPr sz="2400" kern="0" spc="-95" dirty="0">
                <a:solidFill>
                  <a:sysClr val="windowText" lastClr="000000"/>
                </a:solidFill>
                <a:latin typeface="Tahoma"/>
                <a:cs typeface="Tahoma"/>
              </a:rPr>
              <a:t> </a:t>
            </a:r>
            <a:r>
              <a:rPr sz="2400" kern="0" dirty="0">
                <a:solidFill>
                  <a:sysClr val="windowText" lastClr="000000"/>
                </a:solidFill>
                <a:latin typeface="Tahoma"/>
                <a:cs typeface="Tahoma"/>
              </a:rPr>
              <a:t>a</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list</a:t>
            </a:r>
            <a:r>
              <a:rPr sz="2400" kern="0" spc="-95" dirty="0">
                <a:solidFill>
                  <a:sysClr val="windowText" lastClr="000000"/>
                </a:solidFill>
                <a:latin typeface="Tahoma"/>
                <a:cs typeface="Tahoma"/>
              </a:rPr>
              <a:t> </a:t>
            </a:r>
            <a:r>
              <a:rPr sz="2400" kern="0" dirty="0">
                <a:solidFill>
                  <a:sysClr val="windowText" lastClr="000000"/>
                </a:solidFill>
                <a:latin typeface="Tahoma"/>
                <a:cs typeface="Tahoma"/>
              </a:rPr>
              <a:t>of</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all</a:t>
            </a:r>
            <a:r>
              <a:rPr sz="2400" kern="0" spc="-85" dirty="0">
                <a:solidFill>
                  <a:sysClr val="windowText" lastClr="000000"/>
                </a:solidFill>
                <a:latin typeface="Tahoma"/>
                <a:cs typeface="Tahoma"/>
              </a:rPr>
              <a:t> </a:t>
            </a:r>
            <a:r>
              <a:rPr sz="2400" kern="0" spc="-74" dirty="0">
                <a:solidFill>
                  <a:sysClr val="windowText" lastClr="000000"/>
                </a:solidFill>
                <a:latin typeface="Tahoma"/>
                <a:cs typeface="Tahoma"/>
              </a:rPr>
              <a:t>possible</a:t>
            </a:r>
            <a:r>
              <a:rPr sz="2400" kern="0" spc="-85" dirty="0">
                <a:solidFill>
                  <a:sysClr val="windowText" lastClr="000000"/>
                </a:solidFill>
                <a:latin typeface="Tahoma"/>
                <a:cs typeface="Tahoma"/>
              </a:rPr>
              <a:t> </a:t>
            </a:r>
            <a:r>
              <a:rPr sz="2400" kern="0" spc="-106" dirty="0">
                <a:solidFill>
                  <a:sysClr val="windowText" lastClr="000000"/>
                </a:solidFill>
                <a:latin typeface="Tahoma"/>
                <a:cs typeface="Tahoma"/>
              </a:rPr>
              <a:t>outcomes</a:t>
            </a:r>
            <a:r>
              <a:rPr lang="en-US" sz="2400" kern="0" spc="-106" dirty="0">
                <a:solidFill>
                  <a:sysClr val="windowText" lastClr="000000"/>
                </a:solidFill>
                <a:latin typeface="Tahoma"/>
                <a:cs typeface="Tahoma"/>
              </a:rPr>
              <a:t>, or events,</a:t>
            </a:r>
            <a:r>
              <a:rPr sz="2400" kern="0" spc="-74" dirty="0">
                <a:solidFill>
                  <a:sysClr val="windowText" lastClr="000000"/>
                </a:solidFill>
                <a:latin typeface="Tahoma"/>
                <a:cs typeface="Tahoma"/>
              </a:rPr>
              <a:t> </a:t>
            </a:r>
            <a:r>
              <a:rPr sz="2400" kern="0" dirty="0">
                <a:solidFill>
                  <a:sysClr val="windowText" lastClr="000000"/>
                </a:solidFill>
                <a:latin typeface="Tahoma"/>
                <a:cs typeface="Tahoma"/>
              </a:rPr>
              <a:t>of</a:t>
            </a:r>
            <a:r>
              <a:rPr sz="2400" kern="0" spc="-95" dirty="0">
                <a:solidFill>
                  <a:sysClr val="windowText" lastClr="000000"/>
                </a:solidFill>
                <a:latin typeface="Tahoma"/>
                <a:cs typeface="Tahoma"/>
              </a:rPr>
              <a:t> </a:t>
            </a:r>
            <a:r>
              <a:rPr sz="2400" kern="0" spc="-21" dirty="0">
                <a:solidFill>
                  <a:sysClr val="windowText" lastClr="000000"/>
                </a:solidFill>
                <a:latin typeface="Tahoma"/>
                <a:cs typeface="Tahoma"/>
              </a:rPr>
              <a:t>an</a:t>
            </a:r>
            <a:r>
              <a:rPr sz="2400" kern="0" spc="-85" dirty="0">
                <a:solidFill>
                  <a:sysClr val="windowText" lastClr="000000"/>
                </a:solidFill>
                <a:latin typeface="Tahoma"/>
                <a:cs typeface="Tahoma"/>
              </a:rPr>
              <a:t> </a:t>
            </a:r>
            <a:r>
              <a:rPr sz="2400" kern="0" spc="-21" dirty="0">
                <a:solidFill>
                  <a:sysClr val="windowText" lastClr="000000"/>
                </a:solidFill>
                <a:latin typeface="Tahoma"/>
                <a:cs typeface="Tahoma"/>
              </a:rPr>
              <a:t>experiment</a:t>
            </a:r>
            <a:endParaRPr sz="2400" kern="0" dirty="0">
              <a:solidFill>
                <a:sysClr val="windowText" lastClr="000000"/>
              </a:solidFill>
              <a:latin typeface="Tahoma"/>
              <a:cs typeface="Tahoma"/>
            </a:endParaRPr>
          </a:p>
          <a:p>
            <a:pPr marL="371754" indent="-291230" defTabSz="1932584">
              <a:spcBef>
                <a:spcPts val="706"/>
              </a:spcBef>
              <a:buClr>
                <a:srgbClr val="0C264C"/>
              </a:buClr>
              <a:buFont typeface="Lucida Sans Unicode"/>
              <a:buChar char="•"/>
              <a:tabLst>
                <a:tab pos="371754" algn="l"/>
              </a:tabLst>
            </a:pPr>
            <a:r>
              <a:rPr sz="2400" i="1" kern="0" spc="-63" dirty="0">
                <a:solidFill>
                  <a:sysClr val="windowText" lastClr="000000"/>
                </a:solidFill>
                <a:latin typeface="Tahoma"/>
                <a:cs typeface="Tahoma"/>
              </a:rPr>
              <a:t>Example</a:t>
            </a:r>
            <a:r>
              <a:rPr sz="2400" kern="0" spc="-63" dirty="0">
                <a:solidFill>
                  <a:sysClr val="windowText" lastClr="000000"/>
                </a:solidFill>
                <a:latin typeface="Tahoma"/>
                <a:cs typeface="Tahoma"/>
              </a:rPr>
              <a:t>:</a:t>
            </a:r>
            <a:r>
              <a:rPr sz="2400" kern="0" spc="74" dirty="0">
                <a:solidFill>
                  <a:sysClr val="windowText" lastClr="000000"/>
                </a:solidFill>
                <a:latin typeface="Tahoma"/>
                <a:cs typeface="Tahoma"/>
              </a:rPr>
              <a:t> </a:t>
            </a:r>
            <a:r>
              <a:rPr sz="2400" kern="0" dirty="0">
                <a:solidFill>
                  <a:sysClr val="windowText" lastClr="000000"/>
                </a:solidFill>
                <a:latin typeface="Tahoma"/>
                <a:cs typeface="Tahoma"/>
              </a:rPr>
              <a:t>List</a:t>
            </a:r>
            <a:r>
              <a:rPr sz="2400" kern="0" spc="-95" dirty="0">
                <a:solidFill>
                  <a:sysClr val="windowText" lastClr="000000"/>
                </a:solidFill>
                <a:latin typeface="Tahoma"/>
                <a:cs typeface="Tahoma"/>
              </a:rPr>
              <a:t> </a:t>
            </a:r>
            <a:r>
              <a:rPr sz="2400" kern="0" spc="-21" dirty="0">
                <a:solidFill>
                  <a:sysClr val="windowText" lastClr="000000"/>
                </a:solidFill>
                <a:latin typeface="Tahoma"/>
                <a:cs typeface="Tahoma"/>
              </a:rPr>
              <a:t>the</a:t>
            </a:r>
            <a:r>
              <a:rPr sz="2400" kern="0" spc="-85" dirty="0">
                <a:solidFill>
                  <a:sysClr val="windowText" lastClr="000000"/>
                </a:solidFill>
                <a:latin typeface="Tahoma"/>
                <a:cs typeface="Tahoma"/>
              </a:rPr>
              <a:t> </a:t>
            </a:r>
            <a:r>
              <a:rPr sz="2400" kern="0" spc="-74" dirty="0">
                <a:solidFill>
                  <a:sysClr val="windowText" lastClr="000000"/>
                </a:solidFill>
                <a:latin typeface="Tahoma"/>
                <a:cs typeface="Tahoma"/>
              </a:rPr>
              <a:t>possible</a:t>
            </a:r>
            <a:r>
              <a:rPr sz="2400" kern="0" spc="-95" dirty="0">
                <a:solidFill>
                  <a:sysClr val="windowText" lastClr="000000"/>
                </a:solidFill>
                <a:latin typeface="Tahoma"/>
                <a:cs typeface="Tahoma"/>
              </a:rPr>
              <a:t> </a:t>
            </a:r>
            <a:r>
              <a:rPr sz="2400" kern="0" spc="-116" dirty="0">
                <a:solidFill>
                  <a:sysClr val="windowText" lastClr="000000"/>
                </a:solidFill>
                <a:latin typeface="Tahoma"/>
                <a:cs typeface="Tahoma"/>
              </a:rPr>
              <a:t>sample</a:t>
            </a:r>
            <a:r>
              <a:rPr sz="2400" kern="0" spc="-63" dirty="0">
                <a:solidFill>
                  <a:sysClr val="windowText" lastClr="000000"/>
                </a:solidFill>
                <a:latin typeface="Tahoma"/>
                <a:cs typeface="Tahoma"/>
              </a:rPr>
              <a:t> </a:t>
            </a:r>
            <a:r>
              <a:rPr sz="2400" kern="0" spc="-116" dirty="0">
                <a:solidFill>
                  <a:sysClr val="windowText" lastClr="000000"/>
                </a:solidFill>
                <a:latin typeface="Tahoma"/>
                <a:cs typeface="Tahoma"/>
              </a:rPr>
              <a:t>space</a:t>
            </a:r>
            <a:r>
              <a:rPr sz="2400" kern="0" spc="-63" dirty="0">
                <a:solidFill>
                  <a:sysClr val="windowText" lastClr="000000"/>
                </a:solidFill>
                <a:latin typeface="Tahoma"/>
                <a:cs typeface="Tahoma"/>
              </a:rPr>
              <a:t> </a:t>
            </a:r>
            <a:r>
              <a:rPr sz="2400" kern="0" spc="-42" dirty="0">
                <a:solidFill>
                  <a:sysClr val="windowText" lastClr="000000"/>
                </a:solidFill>
                <a:latin typeface="Tahoma"/>
                <a:cs typeface="Tahoma"/>
              </a:rPr>
              <a:t>for</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1</a:t>
            </a:r>
            <a:r>
              <a:rPr sz="2400" kern="0" spc="-106" dirty="0">
                <a:solidFill>
                  <a:sysClr val="windowText" lastClr="000000"/>
                </a:solidFill>
                <a:latin typeface="Tahoma"/>
                <a:cs typeface="Tahoma"/>
              </a:rPr>
              <a:t> </a:t>
            </a:r>
            <a:r>
              <a:rPr sz="2400" kern="0" spc="-53" dirty="0">
                <a:solidFill>
                  <a:sysClr val="windowText" lastClr="000000"/>
                </a:solidFill>
                <a:latin typeface="Tahoma"/>
                <a:cs typeface="Tahoma"/>
              </a:rPr>
              <a:t>toss</a:t>
            </a:r>
            <a:r>
              <a:rPr sz="2400" kern="0" spc="-95" dirty="0">
                <a:solidFill>
                  <a:sysClr val="windowText" lastClr="000000"/>
                </a:solidFill>
                <a:latin typeface="Tahoma"/>
                <a:cs typeface="Tahoma"/>
              </a:rPr>
              <a:t> </a:t>
            </a:r>
            <a:r>
              <a:rPr sz="2400" kern="0" dirty="0">
                <a:solidFill>
                  <a:sysClr val="windowText" lastClr="000000"/>
                </a:solidFill>
                <a:latin typeface="Tahoma"/>
                <a:cs typeface="Tahoma"/>
              </a:rPr>
              <a:t>of</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a</a:t>
            </a:r>
            <a:r>
              <a:rPr sz="2400" kern="0" spc="-95" dirty="0">
                <a:solidFill>
                  <a:sysClr val="windowText" lastClr="000000"/>
                </a:solidFill>
                <a:latin typeface="Tahoma"/>
                <a:cs typeface="Tahoma"/>
              </a:rPr>
              <a:t> </a:t>
            </a:r>
            <a:r>
              <a:rPr sz="2400" kern="0" dirty="0">
                <a:solidFill>
                  <a:sysClr val="windowText" lastClr="000000"/>
                </a:solidFill>
                <a:latin typeface="Tahoma"/>
                <a:cs typeface="Tahoma"/>
              </a:rPr>
              <a:t>fair</a:t>
            </a:r>
            <a:r>
              <a:rPr sz="2400" kern="0" spc="-85" dirty="0">
                <a:solidFill>
                  <a:sysClr val="windowText" lastClr="000000"/>
                </a:solidFill>
                <a:latin typeface="Tahoma"/>
                <a:cs typeface="Tahoma"/>
              </a:rPr>
              <a:t> </a:t>
            </a:r>
            <a:r>
              <a:rPr sz="2400" kern="0" spc="-21" dirty="0">
                <a:solidFill>
                  <a:sysClr val="windowText" lastClr="000000"/>
                </a:solidFill>
                <a:latin typeface="Tahoma"/>
                <a:cs typeface="Tahoma"/>
              </a:rPr>
              <a:t>coin.</a:t>
            </a:r>
            <a:endParaRPr sz="2400" kern="0" dirty="0">
              <a:solidFill>
                <a:sysClr val="windowText" lastClr="000000"/>
              </a:solidFill>
              <a:latin typeface="Tahoma"/>
              <a:cs typeface="Tahoma"/>
            </a:endParaRPr>
          </a:p>
          <a:p>
            <a:pPr marL="371754" indent="-291230" defTabSz="1932584">
              <a:spcBef>
                <a:spcPts val="697"/>
              </a:spcBef>
              <a:buClr>
                <a:srgbClr val="0C264C"/>
              </a:buClr>
              <a:buFont typeface="Lucida Sans Unicode"/>
              <a:buChar char="•"/>
              <a:tabLst>
                <a:tab pos="371754" algn="l"/>
              </a:tabLst>
            </a:pPr>
            <a:r>
              <a:rPr sz="2400" kern="0" dirty="0">
                <a:solidFill>
                  <a:sysClr val="windowText" lastClr="000000"/>
                </a:solidFill>
                <a:latin typeface="Tahoma"/>
                <a:cs typeface="Tahoma"/>
              </a:rPr>
              <a:t>S</a:t>
            </a:r>
            <a:r>
              <a:rPr sz="2400" kern="0" spc="63" dirty="0">
                <a:solidFill>
                  <a:sysClr val="windowText" lastClr="000000"/>
                </a:solidFill>
                <a:latin typeface="Tahoma"/>
                <a:cs typeface="Tahoma"/>
              </a:rPr>
              <a:t> </a:t>
            </a:r>
            <a:r>
              <a:rPr sz="2400" kern="0" dirty="0">
                <a:solidFill>
                  <a:sysClr val="windowText" lastClr="000000"/>
                </a:solidFill>
                <a:latin typeface="Tahoma"/>
                <a:cs typeface="Tahoma"/>
              </a:rPr>
              <a:t>=</a:t>
            </a:r>
            <a:r>
              <a:rPr sz="2400" kern="0" spc="63" dirty="0">
                <a:solidFill>
                  <a:sysClr val="windowText" lastClr="000000"/>
                </a:solidFill>
                <a:latin typeface="Tahoma"/>
                <a:cs typeface="Tahoma"/>
              </a:rPr>
              <a:t> </a:t>
            </a:r>
            <a:r>
              <a:rPr sz="2400" kern="0" spc="169" dirty="0">
                <a:solidFill>
                  <a:sysClr val="windowText" lastClr="000000"/>
                </a:solidFill>
                <a:latin typeface="Lucida Sans Unicode"/>
                <a:cs typeface="Lucida Sans Unicode"/>
              </a:rPr>
              <a:t>{</a:t>
            </a:r>
            <a:r>
              <a:rPr sz="2400" i="1" kern="0" spc="169" dirty="0">
                <a:solidFill>
                  <a:sysClr val="windowText" lastClr="000000"/>
                </a:solidFill>
                <a:latin typeface="Arial"/>
                <a:cs typeface="Arial"/>
              </a:rPr>
              <a:t>H,</a:t>
            </a:r>
            <a:r>
              <a:rPr sz="2400" i="1" kern="0" spc="-254" dirty="0">
                <a:solidFill>
                  <a:sysClr val="windowText" lastClr="000000"/>
                </a:solidFill>
                <a:latin typeface="Arial"/>
                <a:cs typeface="Arial"/>
              </a:rPr>
              <a:t> </a:t>
            </a:r>
            <a:r>
              <a:rPr sz="2400" i="1" kern="0" spc="137" dirty="0">
                <a:solidFill>
                  <a:sysClr val="windowText" lastClr="000000"/>
                </a:solidFill>
                <a:latin typeface="Arial"/>
                <a:cs typeface="Arial"/>
              </a:rPr>
              <a:t>T</a:t>
            </a:r>
            <a:r>
              <a:rPr sz="2400" i="1" kern="0" spc="-328" dirty="0">
                <a:solidFill>
                  <a:sysClr val="windowText" lastClr="000000"/>
                </a:solidFill>
                <a:latin typeface="Arial"/>
                <a:cs typeface="Arial"/>
              </a:rPr>
              <a:t> </a:t>
            </a:r>
            <a:r>
              <a:rPr sz="2400" kern="0" spc="285" dirty="0">
                <a:solidFill>
                  <a:sysClr val="windowText" lastClr="000000"/>
                </a:solidFill>
                <a:latin typeface="Lucida Sans Unicode"/>
                <a:cs typeface="Lucida Sans Unicode"/>
              </a:rPr>
              <a:t>}</a:t>
            </a:r>
            <a:endParaRPr sz="2400" kern="0" dirty="0">
              <a:solidFill>
                <a:sysClr val="windowText" lastClr="000000"/>
              </a:solidFill>
              <a:latin typeface="Lucida Sans Unicode"/>
              <a:cs typeface="Lucida Sans Unicode"/>
            </a:endParaRPr>
          </a:p>
          <a:p>
            <a:pPr marL="371754" indent="-291230" defTabSz="1932584">
              <a:spcBef>
                <a:spcPts val="708"/>
              </a:spcBef>
              <a:buClr>
                <a:srgbClr val="0C264C"/>
              </a:buClr>
              <a:buFont typeface="Lucida Sans Unicode"/>
              <a:buChar char="•"/>
              <a:tabLst>
                <a:tab pos="371754" algn="l"/>
              </a:tabLst>
            </a:pPr>
            <a:r>
              <a:rPr sz="2400" i="1" kern="0" spc="-63" dirty="0">
                <a:solidFill>
                  <a:sysClr val="windowText" lastClr="000000"/>
                </a:solidFill>
                <a:latin typeface="Tahoma"/>
                <a:cs typeface="Tahoma"/>
              </a:rPr>
              <a:t>Example</a:t>
            </a:r>
            <a:r>
              <a:rPr sz="2400" kern="0" spc="-63" dirty="0">
                <a:solidFill>
                  <a:sysClr val="windowText" lastClr="000000"/>
                </a:solidFill>
                <a:latin typeface="Tahoma"/>
                <a:cs typeface="Tahoma"/>
              </a:rPr>
              <a:t>:</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List</a:t>
            </a:r>
            <a:r>
              <a:rPr sz="2400" kern="0" spc="-85" dirty="0">
                <a:solidFill>
                  <a:sysClr val="windowText" lastClr="000000"/>
                </a:solidFill>
                <a:latin typeface="Tahoma"/>
                <a:cs typeface="Tahoma"/>
              </a:rPr>
              <a:t> </a:t>
            </a:r>
            <a:r>
              <a:rPr sz="2400" kern="0" spc="-21" dirty="0">
                <a:solidFill>
                  <a:sysClr val="windowText" lastClr="000000"/>
                </a:solidFill>
                <a:latin typeface="Tahoma"/>
                <a:cs typeface="Tahoma"/>
              </a:rPr>
              <a:t>the</a:t>
            </a:r>
            <a:r>
              <a:rPr sz="2400" kern="0" spc="-74" dirty="0">
                <a:solidFill>
                  <a:sysClr val="windowText" lastClr="000000"/>
                </a:solidFill>
                <a:latin typeface="Tahoma"/>
                <a:cs typeface="Tahoma"/>
              </a:rPr>
              <a:t> possible </a:t>
            </a:r>
            <a:r>
              <a:rPr sz="2400" kern="0" spc="-116" dirty="0">
                <a:solidFill>
                  <a:sysClr val="windowText" lastClr="000000"/>
                </a:solidFill>
                <a:latin typeface="Tahoma"/>
                <a:cs typeface="Tahoma"/>
              </a:rPr>
              <a:t>sample</a:t>
            </a:r>
            <a:r>
              <a:rPr sz="2400" kern="0" spc="-63" dirty="0">
                <a:solidFill>
                  <a:sysClr val="windowText" lastClr="000000"/>
                </a:solidFill>
                <a:latin typeface="Tahoma"/>
                <a:cs typeface="Tahoma"/>
              </a:rPr>
              <a:t> </a:t>
            </a:r>
            <a:r>
              <a:rPr sz="2400" kern="0" spc="-116" dirty="0">
                <a:solidFill>
                  <a:sysClr val="windowText" lastClr="000000"/>
                </a:solidFill>
                <a:latin typeface="Tahoma"/>
                <a:cs typeface="Tahoma"/>
              </a:rPr>
              <a:t>space</a:t>
            </a:r>
            <a:r>
              <a:rPr sz="2400" kern="0" spc="-63" dirty="0">
                <a:solidFill>
                  <a:sysClr val="windowText" lastClr="000000"/>
                </a:solidFill>
                <a:latin typeface="Tahoma"/>
                <a:cs typeface="Tahoma"/>
              </a:rPr>
              <a:t> </a:t>
            </a:r>
            <a:r>
              <a:rPr sz="2400" kern="0" spc="-42" dirty="0">
                <a:solidFill>
                  <a:sysClr val="windowText" lastClr="000000"/>
                </a:solidFill>
                <a:latin typeface="Tahoma"/>
                <a:cs typeface="Tahoma"/>
              </a:rPr>
              <a:t>for</a:t>
            </a:r>
            <a:r>
              <a:rPr sz="2400" kern="0" spc="-85" dirty="0">
                <a:solidFill>
                  <a:sysClr val="windowText" lastClr="000000"/>
                </a:solidFill>
                <a:latin typeface="Tahoma"/>
                <a:cs typeface="Tahoma"/>
              </a:rPr>
              <a:t> </a:t>
            </a:r>
            <a:r>
              <a:rPr sz="2400" kern="0" dirty="0">
                <a:solidFill>
                  <a:sysClr val="windowText" lastClr="000000"/>
                </a:solidFill>
                <a:latin typeface="Tahoma"/>
                <a:cs typeface="Tahoma"/>
              </a:rPr>
              <a:t>2</a:t>
            </a:r>
            <a:r>
              <a:rPr sz="2400" kern="0" spc="-85" dirty="0">
                <a:solidFill>
                  <a:sysClr val="windowText" lastClr="000000"/>
                </a:solidFill>
                <a:latin typeface="Tahoma"/>
                <a:cs typeface="Tahoma"/>
              </a:rPr>
              <a:t> </a:t>
            </a:r>
            <a:r>
              <a:rPr sz="2400" kern="0" spc="-127" dirty="0">
                <a:solidFill>
                  <a:sysClr val="windowText" lastClr="000000"/>
                </a:solidFill>
                <a:latin typeface="Tahoma"/>
                <a:cs typeface="Tahoma"/>
              </a:rPr>
              <a:t>tosses</a:t>
            </a:r>
            <a:r>
              <a:rPr sz="2400" kern="0" spc="-53" dirty="0">
                <a:solidFill>
                  <a:sysClr val="windowText" lastClr="000000"/>
                </a:solidFill>
                <a:latin typeface="Tahoma"/>
                <a:cs typeface="Tahoma"/>
              </a:rPr>
              <a:t> </a:t>
            </a:r>
            <a:r>
              <a:rPr sz="2400" kern="0" dirty="0">
                <a:solidFill>
                  <a:sysClr val="windowText" lastClr="000000"/>
                </a:solidFill>
                <a:latin typeface="Tahoma"/>
                <a:cs typeface="Tahoma"/>
              </a:rPr>
              <a:t>of</a:t>
            </a:r>
            <a:r>
              <a:rPr sz="2400" kern="0" spc="-74" dirty="0">
                <a:solidFill>
                  <a:sysClr val="windowText" lastClr="000000"/>
                </a:solidFill>
                <a:latin typeface="Tahoma"/>
                <a:cs typeface="Tahoma"/>
              </a:rPr>
              <a:t> </a:t>
            </a:r>
            <a:r>
              <a:rPr sz="2400" kern="0" dirty="0">
                <a:solidFill>
                  <a:sysClr val="windowText" lastClr="000000"/>
                </a:solidFill>
                <a:latin typeface="Tahoma"/>
                <a:cs typeface="Tahoma"/>
              </a:rPr>
              <a:t>a</a:t>
            </a:r>
            <a:r>
              <a:rPr sz="2400" kern="0" spc="-74" dirty="0">
                <a:solidFill>
                  <a:sysClr val="windowText" lastClr="000000"/>
                </a:solidFill>
                <a:latin typeface="Tahoma"/>
                <a:cs typeface="Tahoma"/>
              </a:rPr>
              <a:t> </a:t>
            </a:r>
            <a:r>
              <a:rPr sz="2400" kern="0" dirty="0">
                <a:solidFill>
                  <a:sysClr val="windowText" lastClr="000000"/>
                </a:solidFill>
                <a:latin typeface="Tahoma"/>
                <a:cs typeface="Tahoma"/>
              </a:rPr>
              <a:t>fair</a:t>
            </a:r>
            <a:r>
              <a:rPr sz="2400" kern="0" spc="-85" dirty="0">
                <a:solidFill>
                  <a:sysClr val="windowText" lastClr="000000"/>
                </a:solidFill>
                <a:latin typeface="Tahoma"/>
                <a:cs typeface="Tahoma"/>
              </a:rPr>
              <a:t> </a:t>
            </a:r>
            <a:r>
              <a:rPr sz="2400" kern="0" spc="-21" dirty="0">
                <a:solidFill>
                  <a:sysClr val="windowText" lastClr="000000"/>
                </a:solidFill>
                <a:latin typeface="Tahoma"/>
                <a:cs typeface="Tahoma"/>
              </a:rPr>
              <a:t>coin.</a:t>
            </a:r>
            <a:endParaRPr sz="2400" kern="0" dirty="0">
              <a:solidFill>
                <a:sysClr val="windowText" lastClr="000000"/>
              </a:solidFill>
              <a:latin typeface="Tahoma"/>
              <a:cs typeface="Tahoma"/>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5537A64-2CC2-C962-015D-3E6141701FD0}"/>
                  </a:ext>
                </a:extLst>
              </p:cNvPr>
              <p:cNvSpPr txBox="1"/>
              <p:nvPr/>
            </p:nvSpPr>
            <p:spPr>
              <a:xfrm>
                <a:off x="407723" y="4952483"/>
                <a:ext cx="9550316" cy="983218"/>
              </a:xfrm>
              <a:prstGeom prst="rect">
                <a:avLst/>
              </a:prstGeom>
              <a:noFill/>
            </p:spPr>
            <p:txBody>
              <a:bodyPr wrap="square">
                <a:spAutoFit/>
              </a:bodyPr>
              <a:lstStyle/>
              <a:p>
                <a:pPr marL="371754" indent="-291230" defTabSz="1932584">
                  <a:spcBef>
                    <a:spcPts val="917"/>
                  </a:spcBef>
                  <a:buClr>
                    <a:srgbClr val="0C264C"/>
                  </a:buClr>
                  <a:buFont typeface="Lucida Sans Unicode"/>
                  <a:buChar char="•"/>
                  <a:tabLst>
                    <a:tab pos="371754" algn="l"/>
                  </a:tabLst>
                </a:pPr>
                <a:r>
                  <a:rPr lang="en-US" sz="2400" kern="0" dirty="0">
                    <a:solidFill>
                      <a:sysClr val="windowText" lastClr="000000"/>
                    </a:solidFill>
                    <a:latin typeface="Tahoma"/>
                    <a:cs typeface="Tahoma"/>
                  </a:rPr>
                  <a:t>Let </a:t>
                </a:r>
                <a:r>
                  <a:rPr lang="en-US" sz="2400" i="1" kern="0" dirty="0">
                    <a:solidFill>
                      <a:sysClr val="windowText" lastClr="000000"/>
                    </a:solidFill>
                    <a:latin typeface="Tahoma"/>
                    <a:cs typeface="Tahoma"/>
                  </a:rPr>
                  <a:t>A </a:t>
                </a:r>
                <a:r>
                  <a:rPr lang="en-US" sz="2400" kern="0" dirty="0">
                    <a:solidFill>
                      <a:sysClr val="windowText" lastClr="000000"/>
                    </a:solidFill>
                    <a:latin typeface="Tahoma"/>
                    <a:cs typeface="Tahoma"/>
                  </a:rPr>
                  <a:t>be the event that the outcome of one toss of a </a:t>
                </a:r>
                <a:r>
                  <a:rPr lang="en-US" sz="2400" u="sng" kern="0" dirty="0">
                    <a:solidFill>
                      <a:sysClr val="windowText" lastClr="000000"/>
                    </a:solidFill>
                    <a:latin typeface="Tahoma"/>
                    <a:cs typeface="Tahoma"/>
                  </a:rPr>
                  <a:t>fair</a:t>
                </a:r>
                <a:r>
                  <a:rPr lang="en-US" sz="2400" kern="0" dirty="0">
                    <a:solidFill>
                      <a:sysClr val="windowText" lastClr="000000"/>
                    </a:solidFill>
                    <a:latin typeface="Tahoma"/>
                    <a:cs typeface="Tahoma"/>
                  </a:rPr>
                  <a:t> coin is heads. Then </a:t>
                </a:r>
                <a14:m>
                  <m:oMath xmlns:m="http://schemas.openxmlformats.org/officeDocument/2006/math">
                    <m:r>
                      <a:rPr lang="en-US" sz="2400" b="0" i="1" kern="0" smtClean="0">
                        <a:solidFill>
                          <a:sysClr val="windowText" lastClr="000000"/>
                        </a:solidFill>
                        <a:latin typeface="Cambria Math" panose="02040503050406030204" pitchFamily="18" charset="0"/>
                        <a:cs typeface="Tahoma"/>
                      </a:rPr>
                      <m:t>𝑃</m:t>
                    </m:r>
                    <m:d>
                      <m:dPr>
                        <m:ctrlPr>
                          <a:rPr lang="en-US" sz="2400" b="0" i="1" kern="0" smtClean="0">
                            <a:solidFill>
                              <a:sysClr val="windowText" lastClr="000000"/>
                            </a:solidFill>
                            <a:latin typeface="Cambria Math" panose="02040503050406030204" pitchFamily="18" charset="0"/>
                            <a:cs typeface="Tahoma"/>
                          </a:rPr>
                        </m:ctrlPr>
                      </m:dPr>
                      <m:e>
                        <m:r>
                          <a:rPr lang="en-US" sz="2400" b="0" i="1" kern="0" smtClean="0">
                            <a:solidFill>
                              <a:sysClr val="windowText" lastClr="000000"/>
                            </a:solidFill>
                            <a:latin typeface="Cambria Math" panose="02040503050406030204" pitchFamily="18" charset="0"/>
                            <a:cs typeface="Tahoma"/>
                          </a:rPr>
                          <m:t>𝐻</m:t>
                        </m:r>
                      </m:e>
                    </m:d>
                    <m:r>
                      <a:rPr lang="en-US" sz="2400" b="0" i="1" kern="0" smtClean="0">
                        <a:solidFill>
                          <a:sysClr val="windowText" lastClr="000000"/>
                        </a:solidFill>
                        <a:latin typeface="Cambria Math" panose="02040503050406030204" pitchFamily="18" charset="0"/>
                        <a:cs typeface="Tahoma"/>
                      </a:rPr>
                      <m:t>=</m:t>
                    </m:r>
                    <m:f>
                      <m:fPr>
                        <m:ctrlPr>
                          <a:rPr lang="en-US" sz="2400" b="0" i="1" kern="0" smtClean="0">
                            <a:solidFill>
                              <a:sysClr val="windowText" lastClr="000000"/>
                            </a:solidFill>
                            <a:latin typeface="Cambria Math" panose="02040503050406030204" pitchFamily="18" charset="0"/>
                            <a:cs typeface="Tahoma"/>
                          </a:rPr>
                        </m:ctrlPr>
                      </m:fPr>
                      <m:num>
                        <m:r>
                          <a:rPr lang="en-US" sz="2400" b="0" i="1" kern="0" smtClean="0">
                            <a:solidFill>
                              <a:sysClr val="windowText" lastClr="000000"/>
                            </a:solidFill>
                            <a:latin typeface="Cambria Math" panose="02040503050406030204" pitchFamily="18" charset="0"/>
                            <a:cs typeface="Tahoma"/>
                          </a:rPr>
                          <m:t>1</m:t>
                        </m:r>
                      </m:num>
                      <m:den>
                        <m:r>
                          <a:rPr lang="en-US" sz="2400" b="0" i="1" kern="0" smtClean="0">
                            <a:solidFill>
                              <a:sysClr val="windowText" lastClr="000000"/>
                            </a:solidFill>
                            <a:latin typeface="Cambria Math" panose="02040503050406030204" pitchFamily="18" charset="0"/>
                            <a:cs typeface="Tahoma"/>
                          </a:rPr>
                          <m:t>2</m:t>
                        </m:r>
                      </m:den>
                    </m:f>
                  </m:oMath>
                </a14:m>
                <a:endParaRPr lang="en-US" sz="2400" kern="0" dirty="0">
                  <a:solidFill>
                    <a:sysClr val="windowText" lastClr="000000"/>
                  </a:solidFill>
                  <a:latin typeface="Tahoma"/>
                  <a:cs typeface="Tahoma"/>
                </a:endParaRPr>
              </a:p>
            </p:txBody>
          </p:sp>
        </mc:Choice>
        <mc:Fallback>
          <p:sp>
            <p:nvSpPr>
              <p:cNvPr id="6" name="TextBox 5">
                <a:extLst>
                  <a:ext uri="{FF2B5EF4-FFF2-40B4-BE49-F238E27FC236}">
                    <a16:creationId xmlns:a16="http://schemas.microsoft.com/office/drawing/2014/main" id="{35537A64-2CC2-C962-015D-3E6141701FD0}"/>
                  </a:ext>
                </a:extLst>
              </p:cNvPr>
              <p:cNvSpPr txBox="1">
                <a:spLocks noRot="1" noChangeAspect="1" noMove="1" noResize="1" noEditPoints="1" noAdjustHandles="1" noChangeArrowheads="1" noChangeShapeType="1" noTextEdit="1"/>
              </p:cNvSpPr>
              <p:nvPr/>
            </p:nvSpPr>
            <p:spPr>
              <a:xfrm>
                <a:off x="407723" y="4952483"/>
                <a:ext cx="9550316" cy="983218"/>
              </a:xfrm>
              <a:prstGeom prst="rect">
                <a:avLst/>
              </a:prstGeom>
              <a:blipFill>
                <a:blip r:embed="rId2"/>
                <a:stretch>
                  <a:fillRect l="-702" t="-10494" b="-3704"/>
                </a:stretch>
              </a:blipFill>
            </p:spPr>
            <p:txBody>
              <a:bodyPr/>
              <a:lstStyle/>
              <a:p>
                <a:r>
                  <a:rPr lang="en-US">
                    <a:noFill/>
                  </a:rPr>
                  <a:t> </a:t>
                </a:r>
              </a:p>
            </p:txBody>
          </p:sp>
        </mc:Fallback>
      </mc:AlternateContent>
    </p:spTree>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AB043-6436-AC9F-3B17-8BAE06948677}"/>
              </a:ext>
            </a:extLst>
          </p:cNvPr>
          <p:cNvSpPr>
            <a:spLocks noGrp="1"/>
          </p:cNvSpPr>
          <p:nvPr>
            <p:ph type="title"/>
          </p:nvPr>
        </p:nvSpPr>
        <p:spPr/>
        <p:txBody>
          <a:bodyPr/>
          <a:lstStyle/>
          <a:p>
            <a:r>
              <a:rPr lang="en-US" dirty="0"/>
              <a:t>Events &amp; Sample Spaces</a:t>
            </a:r>
          </a:p>
        </p:txBody>
      </p:sp>
      <p:sp>
        <p:nvSpPr>
          <p:cNvPr id="3" name="Text Placeholder 2">
            <a:extLst>
              <a:ext uri="{FF2B5EF4-FFF2-40B4-BE49-F238E27FC236}">
                <a16:creationId xmlns:a16="http://schemas.microsoft.com/office/drawing/2014/main" id="{65FC5E35-87BF-0CFB-7A8C-1788CA37000D}"/>
              </a:ext>
            </a:extLst>
          </p:cNvPr>
          <p:cNvSpPr>
            <a:spLocks noGrp="1"/>
          </p:cNvSpPr>
          <p:nvPr>
            <p:ph type="body" idx="1"/>
          </p:nvPr>
        </p:nvSpPr>
        <p:spPr>
          <a:xfrm>
            <a:off x="505350" y="1303238"/>
            <a:ext cx="11371591" cy="2146742"/>
          </a:xfrm>
        </p:spPr>
        <p:txBody>
          <a:bodyPr/>
          <a:lstStyle/>
          <a:p>
            <a:r>
              <a:rPr lang="en-US" dirty="0"/>
              <a:t>A random process is a phenomenon whose </a:t>
            </a:r>
            <a:r>
              <a:rPr lang="en-US" i="1" dirty="0"/>
              <a:t>outcome cannot be predicted with certainty</a:t>
            </a:r>
          </a:p>
          <a:p>
            <a:endParaRPr lang="en-US" dirty="0"/>
          </a:p>
          <a:p>
            <a:r>
              <a:rPr lang="en-US" dirty="0"/>
              <a:t>A probability event, </a:t>
            </a:r>
            <a:r>
              <a:rPr lang="en-US" i="1" dirty="0"/>
              <a:t>A</a:t>
            </a:r>
            <a:r>
              <a:rPr lang="en-US" dirty="0"/>
              <a:t>, is a collection of outcomes of an experiment. More specifically an event is the subset of the sample space. The sample space is the entire possible set of outcomes of an experiment. </a:t>
            </a:r>
          </a:p>
        </p:txBody>
      </p:sp>
      <p:graphicFrame>
        <p:nvGraphicFramePr>
          <p:cNvPr id="5" name="Table 5">
            <a:extLst>
              <a:ext uri="{FF2B5EF4-FFF2-40B4-BE49-F238E27FC236}">
                <a16:creationId xmlns:a16="http://schemas.microsoft.com/office/drawing/2014/main" id="{944F7B65-E071-4726-83F1-F1205529E2B8}"/>
              </a:ext>
            </a:extLst>
          </p:cNvPr>
          <p:cNvGraphicFramePr>
            <a:graphicFrameLocks noGrp="1"/>
          </p:cNvGraphicFramePr>
          <p:nvPr>
            <p:extLst>
              <p:ext uri="{D42A27DB-BD31-4B8C-83A1-F6EECF244321}">
                <p14:modId xmlns:p14="http://schemas.microsoft.com/office/powerpoint/2010/main" val="2815746996"/>
              </p:ext>
            </p:extLst>
          </p:nvPr>
        </p:nvGraphicFramePr>
        <p:xfrm>
          <a:off x="2260600" y="3877982"/>
          <a:ext cx="8128000" cy="22250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696554760"/>
                    </a:ext>
                  </a:extLst>
                </a:gridCol>
                <a:gridCol w="4064000">
                  <a:extLst>
                    <a:ext uri="{9D8B030D-6E8A-4147-A177-3AD203B41FA5}">
                      <a16:colId xmlns:a16="http://schemas.microsoft.com/office/drawing/2014/main" val="3983840657"/>
                    </a:ext>
                  </a:extLst>
                </a:gridCol>
              </a:tblGrid>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Random Process</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Event</a:t>
                      </a:r>
                    </a:p>
                  </a:txBody>
                  <a:tcPr/>
                </a:tc>
                <a:extLst>
                  <a:ext uri="{0D108BD9-81ED-4DB2-BD59-A6C34878D82A}">
                    <a16:rowId xmlns:a16="http://schemas.microsoft.com/office/drawing/2014/main" val="1962833236"/>
                  </a:ext>
                </a:extLst>
              </a:tr>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Flipping a coin</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Obtaining heads</a:t>
                      </a:r>
                    </a:p>
                  </a:txBody>
                  <a:tcPr/>
                </a:tc>
                <a:extLst>
                  <a:ext uri="{0D108BD9-81ED-4DB2-BD59-A6C34878D82A}">
                    <a16:rowId xmlns:a16="http://schemas.microsoft.com/office/drawing/2014/main" val="1516794972"/>
                  </a:ext>
                </a:extLst>
              </a:tr>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Rolling a die</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Getting a “5”</a:t>
                      </a:r>
                    </a:p>
                  </a:txBody>
                  <a:tcPr/>
                </a:tc>
                <a:extLst>
                  <a:ext uri="{0D108BD9-81ED-4DB2-BD59-A6C34878D82A}">
                    <a16:rowId xmlns:a16="http://schemas.microsoft.com/office/drawing/2014/main" val="429268157"/>
                  </a:ext>
                </a:extLst>
              </a:tr>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Flipping a coin 10 times</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Getting 3 heads in 10 tosses</a:t>
                      </a:r>
                    </a:p>
                  </a:txBody>
                  <a:tcPr/>
                </a:tc>
                <a:extLst>
                  <a:ext uri="{0D108BD9-81ED-4DB2-BD59-A6C34878D82A}">
                    <a16:rowId xmlns:a16="http://schemas.microsoft.com/office/drawing/2014/main" val="771706609"/>
                  </a:ext>
                </a:extLst>
              </a:tr>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Getting the covid vaccine</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Getting Covid</a:t>
                      </a:r>
                    </a:p>
                  </a:txBody>
                  <a:tcPr/>
                </a:tc>
                <a:extLst>
                  <a:ext uri="{0D108BD9-81ED-4DB2-BD59-A6C34878D82A}">
                    <a16:rowId xmlns:a16="http://schemas.microsoft.com/office/drawing/2014/main" val="3761153163"/>
                  </a:ext>
                </a:extLst>
              </a:tr>
              <a:tr h="370840">
                <a:tc>
                  <a:txBody>
                    <a:bodyPr/>
                    <a:lstStyle/>
                    <a:p>
                      <a:r>
                        <a:rPr lang="en-US" dirty="0">
                          <a:latin typeface="Tahoma" panose="020B0604030504040204" pitchFamily="34" charset="0"/>
                          <a:ea typeface="Tahoma" panose="020B0604030504040204" pitchFamily="34" charset="0"/>
                          <a:cs typeface="Tahoma" panose="020B0604030504040204" pitchFamily="34" charset="0"/>
                        </a:rPr>
                        <a:t>100 children graduate high school</a:t>
                      </a:r>
                    </a:p>
                  </a:txBody>
                  <a:tcPr/>
                </a:tc>
                <a:tc>
                  <a:txBody>
                    <a:bodyPr/>
                    <a:lstStyle/>
                    <a:p>
                      <a:r>
                        <a:rPr lang="en-US" dirty="0">
                          <a:latin typeface="Tahoma" panose="020B0604030504040204" pitchFamily="34" charset="0"/>
                          <a:ea typeface="Tahoma" panose="020B0604030504040204" pitchFamily="34" charset="0"/>
                          <a:cs typeface="Tahoma" panose="020B0604030504040204" pitchFamily="34" charset="0"/>
                        </a:rPr>
                        <a:t>4 of the 100 will go to Yale</a:t>
                      </a:r>
                    </a:p>
                  </a:txBody>
                  <a:tcPr/>
                </a:tc>
                <a:extLst>
                  <a:ext uri="{0D108BD9-81ED-4DB2-BD59-A6C34878D82A}">
                    <a16:rowId xmlns:a16="http://schemas.microsoft.com/office/drawing/2014/main" val="2650805588"/>
                  </a:ext>
                </a:extLst>
              </a:tr>
            </a:tbl>
          </a:graphicData>
        </a:graphic>
      </p:graphicFrame>
    </p:spTree>
    <p:extLst>
      <p:ext uri="{BB962C8B-B14F-4D97-AF65-F5344CB8AC3E}">
        <p14:creationId xmlns:p14="http://schemas.microsoft.com/office/powerpoint/2010/main" val="42293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1807" y="80274"/>
            <a:ext cx="11904881" cy="585433"/>
          </a:xfrm>
          <a:prstGeom prst="rect">
            <a:avLst/>
          </a:prstGeom>
        </p:spPr>
        <p:txBody>
          <a:bodyPr vert="horz" wrap="square" lIns="0" tIns="32210" rIns="0" bIns="0" rtlCol="0">
            <a:spAutoFit/>
          </a:bodyPr>
          <a:lstStyle/>
          <a:p>
            <a:pPr marL="26841">
              <a:spcBef>
                <a:spcPts val="254"/>
              </a:spcBef>
            </a:pPr>
            <a:r>
              <a:rPr spc="-42" dirty="0"/>
              <a:t>Probability</a:t>
            </a:r>
            <a:r>
              <a:rPr lang="en-US" spc="-42" dirty="0"/>
              <a:t>: An assessment of risk</a:t>
            </a:r>
            <a:endParaRPr spc="-42" dirty="0"/>
          </a:p>
        </p:txBody>
      </p:sp>
      <p:sp>
        <p:nvSpPr>
          <p:cNvPr id="3" name="object 3"/>
          <p:cNvSpPr/>
          <p:nvPr/>
        </p:nvSpPr>
        <p:spPr>
          <a:xfrm>
            <a:off x="3271604" y="3317415"/>
            <a:ext cx="5541425" cy="420069"/>
          </a:xfrm>
          <a:custGeom>
            <a:avLst/>
            <a:gdLst/>
            <a:ahLst/>
            <a:cxnLst/>
            <a:rect l="l" t="t" r="r" b="b"/>
            <a:pathLst>
              <a:path w="2621915" h="198755">
                <a:moveTo>
                  <a:pt x="2570832" y="0"/>
                </a:moveTo>
                <a:lnTo>
                  <a:pt x="50800" y="0"/>
                </a:lnTo>
                <a:lnTo>
                  <a:pt x="31075" y="4008"/>
                </a:lnTo>
                <a:lnTo>
                  <a:pt x="14922" y="14922"/>
                </a:lnTo>
                <a:lnTo>
                  <a:pt x="4008" y="31075"/>
                </a:lnTo>
                <a:lnTo>
                  <a:pt x="0" y="50800"/>
                </a:lnTo>
                <a:lnTo>
                  <a:pt x="0" y="198367"/>
                </a:lnTo>
                <a:lnTo>
                  <a:pt x="2621633" y="198367"/>
                </a:lnTo>
                <a:lnTo>
                  <a:pt x="2621633" y="50800"/>
                </a:lnTo>
                <a:lnTo>
                  <a:pt x="2617625" y="31075"/>
                </a:lnTo>
                <a:lnTo>
                  <a:pt x="2606710" y="14922"/>
                </a:lnTo>
                <a:lnTo>
                  <a:pt x="2590557" y="4008"/>
                </a:lnTo>
                <a:lnTo>
                  <a:pt x="2570832" y="0"/>
                </a:lnTo>
                <a:close/>
              </a:path>
            </a:pathLst>
          </a:custGeom>
          <a:solidFill>
            <a:srgbClr val="EB5757"/>
          </a:solidFill>
        </p:spPr>
        <p:txBody>
          <a:bodyPr wrap="square" lIns="0" tIns="0" rIns="0" bIns="0" rtlCol="0"/>
          <a:lstStyle/>
          <a:p>
            <a:pPr defTabSz="1932584"/>
            <a:endParaRPr sz="3804" kern="0">
              <a:solidFill>
                <a:sysClr val="windowText" lastClr="000000"/>
              </a:solidFill>
            </a:endParaRPr>
          </a:p>
        </p:txBody>
      </p:sp>
      <p:sp>
        <p:nvSpPr>
          <p:cNvPr id="4" name="object 4"/>
          <p:cNvSpPr txBox="1"/>
          <p:nvPr/>
        </p:nvSpPr>
        <p:spPr>
          <a:xfrm>
            <a:off x="268955" y="2190318"/>
            <a:ext cx="12064813" cy="999019"/>
          </a:xfrm>
          <a:prstGeom prst="rect">
            <a:avLst/>
          </a:prstGeom>
        </p:spPr>
        <p:txBody>
          <a:bodyPr vert="horz" wrap="square" lIns="0" tIns="24157" rIns="0" bIns="0" rtlCol="0">
            <a:spAutoFit/>
          </a:bodyPr>
          <a:lstStyle/>
          <a:p>
            <a:pPr marL="26841" defTabSz="1932584">
              <a:spcBef>
                <a:spcPts val="190"/>
              </a:spcBef>
            </a:pPr>
            <a:r>
              <a:rPr sz="2000" kern="0" spc="137" dirty="0">
                <a:solidFill>
                  <a:sysClr val="windowText" lastClr="000000"/>
                </a:solidFill>
                <a:latin typeface="Tahoma"/>
                <a:cs typeface="Tahoma"/>
              </a:rPr>
              <a:t>A</a:t>
            </a:r>
            <a:r>
              <a:rPr sz="2000" kern="0" spc="-85" dirty="0">
                <a:solidFill>
                  <a:sysClr val="windowText" lastClr="000000"/>
                </a:solidFill>
                <a:latin typeface="Tahoma"/>
                <a:cs typeface="Tahoma"/>
              </a:rPr>
              <a:t> </a:t>
            </a:r>
            <a:r>
              <a:rPr lang="en-US" sz="2000" kern="0" spc="-85" dirty="0">
                <a:solidFill>
                  <a:sysClr val="windowText" lastClr="000000"/>
                </a:solidFill>
                <a:latin typeface="Tahoma"/>
                <a:cs typeface="Tahoma"/>
              </a:rPr>
              <a:t>probability is a </a:t>
            </a:r>
            <a:r>
              <a:rPr sz="2000" kern="0" spc="-95" dirty="0">
                <a:solidFill>
                  <a:sysClr val="windowText" lastClr="000000"/>
                </a:solidFill>
                <a:latin typeface="Tahoma"/>
                <a:cs typeface="Tahoma"/>
              </a:rPr>
              <a:t>number</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that</a:t>
            </a:r>
            <a:r>
              <a:rPr sz="2000" kern="0" spc="-42" dirty="0">
                <a:solidFill>
                  <a:sysClr val="windowText" lastClr="000000"/>
                </a:solidFill>
                <a:latin typeface="Tahoma"/>
                <a:cs typeface="Tahoma"/>
              </a:rPr>
              <a:t> lies</a:t>
            </a:r>
            <a:r>
              <a:rPr sz="2000" kern="0" spc="-53" dirty="0">
                <a:solidFill>
                  <a:sysClr val="windowText" lastClr="000000"/>
                </a:solidFill>
                <a:latin typeface="Tahoma"/>
                <a:cs typeface="Tahoma"/>
              </a:rPr>
              <a:t> </a:t>
            </a:r>
            <a:r>
              <a:rPr sz="2000" kern="0" spc="-148" dirty="0">
                <a:solidFill>
                  <a:sysClr val="windowText" lastClr="000000"/>
                </a:solidFill>
                <a:latin typeface="Tahoma"/>
                <a:cs typeface="Tahoma"/>
              </a:rPr>
              <a:t>between</a:t>
            </a:r>
            <a:r>
              <a:rPr sz="2000" kern="0" spc="-32" dirty="0">
                <a:solidFill>
                  <a:sysClr val="windowText" lastClr="000000"/>
                </a:solidFill>
                <a:latin typeface="Tahoma"/>
                <a:cs typeface="Tahoma"/>
              </a:rPr>
              <a:t> </a:t>
            </a:r>
            <a:r>
              <a:rPr sz="2000" kern="0" dirty="0">
                <a:solidFill>
                  <a:sysClr val="windowText" lastClr="000000"/>
                </a:solidFill>
                <a:latin typeface="Tahoma"/>
                <a:cs typeface="Tahoma"/>
              </a:rPr>
              <a:t>0</a:t>
            </a:r>
            <a:r>
              <a:rPr sz="2000" kern="0" spc="-53" dirty="0">
                <a:solidFill>
                  <a:sysClr val="windowText" lastClr="000000"/>
                </a:solidFill>
                <a:latin typeface="Tahoma"/>
                <a:cs typeface="Tahoma"/>
              </a:rPr>
              <a:t> </a:t>
            </a:r>
            <a:r>
              <a:rPr sz="2000" kern="0" spc="-74" dirty="0">
                <a:solidFill>
                  <a:sysClr val="windowText" lastClr="000000"/>
                </a:solidFill>
                <a:latin typeface="Tahoma"/>
                <a:cs typeface="Tahoma"/>
              </a:rPr>
              <a:t>and</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1</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that</a:t>
            </a:r>
            <a:r>
              <a:rPr sz="2000" kern="0" spc="-53" dirty="0">
                <a:solidFill>
                  <a:sysClr val="windowText" lastClr="000000"/>
                </a:solidFill>
                <a:latin typeface="Tahoma"/>
                <a:cs typeface="Tahoma"/>
              </a:rPr>
              <a:t> </a:t>
            </a:r>
            <a:r>
              <a:rPr sz="2000" kern="0" spc="-159" dirty="0">
                <a:solidFill>
                  <a:sysClr val="windowText" lastClr="000000"/>
                </a:solidFill>
                <a:latin typeface="Tahoma"/>
                <a:cs typeface="Tahoma"/>
              </a:rPr>
              <a:t>measures</a:t>
            </a:r>
            <a:r>
              <a:rPr sz="2000" kern="0" spc="-21" dirty="0">
                <a:solidFill>
                  <a:sysClr val="windowText" lastClr="000000"/>
                </a:solidFill>
                <a:latin typeface="Tahoma"/>
                <a:cs typeface="Tahoma"/>
              </a:rPr>
              <a:t> </a:t>
            </a:r>
            <a:r>
              <a:rPr lang="en-US" sz="2000" kern="0" spc="-21" dirty="0">
                <a:solidFill>
                  <a:sysClr val="windowText" lastClr="000000"/>
                </a:solidFill>
                <a:latin typeface="Tahoma"/>
                <a:cs typeface="Tahoma"/>
              </a:rPr>
              <a:t>the </a:t>
            </a:r>
            <a:r>
              <a:rPr sz="2000" kern="0" spc="-63" dirty="0">
                <a:solidFill>
                  <a:sysClr val="windowText" lastClr="000000"/>
                </a:solidFill>
                <a:latin typeface="Tahoma"/>
                <a:cs typeface="Tahoma"/>
              </a:rPr>
              <a:t>uncertainly</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of</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a</a:t>
            </a:r>
            <a:r>
              <a:rPr sz="2000" kern="0" spc="-42" dirty="0">
                <a:solidFill>
                  <a:sysClr val="windowText" lastClr="000000"/>
                </a:solidFill>
                <a:latin typeface="Tahoma"/>
                <a:cs typeface="Tahoma"/>
              </a:rPr>
              <a:t> </a:t>
            </a:r>
            <a:r>
              <a:rPr sz="2000" kern="0" spc="-63" dirty="0">
                <a:solidFill>
                  <a:sysClr val="windowText" lastClr="000000"/>
                </a:solidFill>
                <a:latin typeface="Tahoma"/>
                <a:cs typeface="Tahoma"/>
              </a:rPr>
              <a:t>particular</a:t>
            </a:r>
            <a:r>
              <a:rPr sz="2000" kern="0" spc="-42" dirty="0">
                <a:solidFill>
                  <a:sysClr val="windowText" lastClr="000000"/>
                </a:solidFill>
                <a:latin typeface="Tahoma"/>
                <a:cs typeface="Tahoma"/>
              </a:rPr>
              <a:t> </a:t>
            </a:r>
            <a:r>
              <a:rPr sz="2000" kern="0" spc="-21" dirty="0">
                <a:solidFill>
                  <a:sysClr val="windowText" lastClr="000000"/>
                </a:solidFill>
                <a:latin typeface="Tahoma"/>
                <a:cs typeface="Tahoma"/>
              </a:rPr>
              <a:t>event</a:t>
            </a:r>
            <a:endParaRPr lang="en-US" sz="2000" kern="0" spc="-21" dirty="0">
              <a:solidFill>
                <a:sysClr val="windowText" lastClr="000000"/>
              </a:solidFill>
              <a:latin typeface="Tahoma"/>
              <a:cs typeface="Tahoma"/>
            </a:endParaRPr>
          </a:p>
          <a:p>
            <a:pPr marL="26841" defTabSz="1932584">
              <a:spcBef>
                <a:spcPts val="190"/>
              </a:spcBef>
            </a:pPr>
            <a:endParaRPr lang="en-US" sz="2000" kern="0" spc="-21" dirty="0">
              <a:solidFill>
                <a:sysClr val="windowText" lastClr="000000"/>
              </a:solidFill>
              <a:latin typeface="Tahoma" panose="020B0604030504040204" pitchFamily="34" charset="0"/>
              <a:ea typeface="Tahoma" panose="020B0604030504040204" pitchFamily="34" charset="0"/>
              <a:cs typeface="Tahoma" panose="020B0604030504040204" pitchFamily="34" charset="0"/>
            </a:endParaRPr>
          </a:p>
          <a:p>
            <a:pPr marL="26841" defTabSz="1932584">
              <a:spcBef>
                <a:spcPts val="190"/>
              </a:spcBef>
            </a:pPr>
            <a:r>
              <a:rPr lang="en-US" sz="2000" kern="0" spc="-21"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Mathematically, the prob</a:t>
            </a:r>
            <a:r>
              <a:rPr lang="en-US" sz="2000" kern="0" spc="-42" dirty="0">
                <a:latin typeface="Tahoma" panose="020B0604030504040204" pitchFamily="34" charset="0"/>
                <a:ea typeface="Tahoma" panose="020B0604030504040204" pitchFamily="34" charset="0"/>
                <a:cs typeface="Tahoma" panose="020B0604030504040204" pitchFamily="34" charset="0"/>
              </a:rPr>
              <a:t>ability</a:t>
            </a:r>
            <a:r>
              <a:rPr lang="en-US" sz="2000" kern="0" spc="180" dirty="0">
                <a:latin typeface="Tahoma" panose="020B0604030504040204" pitchFamily="34" charset="0"/>
                <a:ea typeface="Tahoma" panose="020B0604030504040204" pitchFamily="34" charset="0"/>
                <a:cs typeface="Tahoma" panose="020B0604030504040204" pitchFamily="34" charset="0"/>
              </a:rPr>
              <a:t> </a:t>
            </a:r>
            <a:r>
              <a:rPr lang="en-US" sz="2000" kern="0" dirty="0">
                <a:latin typeface="Tahoma" panose="020B0604030504040204" pitchFamily="34" charset="0"/>
                <a:ea typeface="Tahoma" panose="020B0604030504040204" pitchFamily="34" charset="0"/>
                <a:cs typeface="Tahoma" panose="020B0604030504040204" pitchFamily="34" charset="0"/>
              </a:rPr>
              <a:t>of</a:t>
            </a:r>
            <a:r>
              <a:rPr lang="en-US" sz="2000" kern="0" spc="180" dirty="0">
                <a:latin typeface="Tahoma" panose="020B0604030504040204" pitchFamily="34" charset="0"/>
                <a:ea typeface="Tahoma" panose="020B0604030504040204" pitchFamily="34" charset="0"/>
                <a:cs typeface="Tahoma" panose="020B0604030504040204" pitchFamily="34" charset="0"/>
              </a:rPr>
              <a:t> </a:t>
            </a:r>
            <a:r>
              <a:rPr lang="en-US" sz="2000" kern="0" dirty="0">
                <a:latin typeface="Tahoma" panose="020B0604030504040204" pitchFamily="34" charset="0"/>
                <a:ea typeface="Tahoma" panose="020B0604030504040204" pitchFamily="34" charset="0"/>
                <a:cs typeface="Tahoma" panose="020B0604030504040204" pitchFamily="34" charset="0"/>
              </a:rPr>
              <a:t>an</a:t>
            </a:r>
            <a:r>
              <a:rPr lang="en-US" sz="2000" kern="0" spc="180" dirty="0">
                <a:latin typeface="Tahoma" panose="020B0604030504040204" pitchFamily="34" charset="0"/>
                <a:ea typeface="Tahoma" panose="020B0604030504040204" pitchFamily="34" charset="0"/>
                <a:cs typeface="Tahoma" panose="020B0604030504040204" pitchFamily="34" charset="0"/>
              </a:rPr>
              <a:t> </a:t>
            </a:r>
            <a:r>
              <a:rPr lang="en-US" sz="2000" kern="0" spc="-42" dirty="0">
                <a:latin typeface="Tahoma" panose="020B0604030504040204" pitchFamily="34" charset="0"/>
                <a:ea typeface="Tahoma" panose="020B0604030504040204" pitchFamily="34" charset="0"/>
                <a:cs typeface="Tahoma" panose="020B0604030504040204" pitchFamily="34" charset="0"/>
              </a:rPr>
              <a:t>outcome</a:t>
            </a:r>
            <a:r>
              <a:rPr lang="en-US" sz="2000" kern="0" spc="180" dirty="0">
                <a:latin typeface="Tahoma" panose="020B0604030504040204" pitchFamily="34" charset="0"/>
                <a:ea typeface="Tahoma" panose="020B0604030504040204" pitchFamily="34" charset="0"/>
                <a:cs typeface="Tahoma" panose="020B0604030504040204" pitchFamily="34" charset="0"/>
              </a:rPr>
              <a:t> </a:t>
            </a:r>
            <a:r>
              <a:rPr lang="en-US" sz="2000" kern="0" dirty="0">
                <a:latin typeface="Tahoma" panose="020B0604030504040204" pitchFamily="34" charset="0"/>
                <a:ea typeface="Tahoma" panose="020B0604030504040204" pitchFamily="34" charset="0"/>
                <a:cs typeface="Tahoma" panose="020B0604030504040204" pitchFamily="34" charset="0"/>
              </a:rPr>
              <a:t>is</a:t>
            </a:r>
            <a:r>
              <a:rPr lang="en-US" sz="2000" kern="0" spc="201" dirty="0">
                <a:latin typeface="Tahoma" panose="020B0604030504040204" pitchFamily="34" charset="0"/>
                <a:ea typeface="Tahoma" panose="020B0604030504040204" pitchFamily="34" charset="0"/>
                <a:cs typeface="Tahoma" panose="020B0604030504040204" pitchFamily="34" charset="0"/>
              </a:rPr>
              <a:t> </a:t>
            </a:r>
            <a:r>
              <a:rPr lang="en-US" sz="2000" kern="0" spc="-21" dirty="0">
                <a:latin typeface="Tahoma" panose="020B0604030504040204" pitchFamily="34" charset="0"/>
                <a:ea typeface="Tahoma" panose="020B0604030504040204" pitchFamily="34" charset="0"/>
                <a:cs typeface="Tahoma" panose="020B0604030504040204" pitchFamily="34" charset="0"/>
              </a:rPr>
              <a:t>simply</a:t>
            </a:r>
            <a:endParaRPr lang="en-US" sz="2000" kern="0" dirty="0">
              <a:latin typeface="Tahoma" panose="020B0604030504040204" pitchFamily="34" charset="0"/>
              <a:ea typeface="Tahoma" panose="020B0604030504040204" pitchFamily="34" charset="0"/>
              <a:cs typeface="Tahoma" panose="020B0604030504040204" pitchFamily="34" charset="0"/>
            </a:endParaRPr>
          </a:p>
        </p:txBody>
      </p:sp>
      <p:grpSp>
        <p:nvGrpSpPr>
          <p:cNvPr id="5" name="object 5"/>
          <p:cNvGrpSpPr/>
          <p:nvPr/>
        </p:nvGrpSpPr>
        <p:grpSpPr>
          <a:xfrm>
            <a:off x="3271604" y="3410912"/>
            <a:ext cx="5648791" cy="1013266"/>
            <a:chOff x="1569198" y="1488659"/>
            <a:chExt cx="2672715" cy="479425"/>
          </a:xfrm>
        </p:grpSpPr>
        <p:pic>
          <p:nvPicPr>
            <p:cNvPr id="6" name="object 6"/>
            <p:cNvPicPr/>
            <p:nvPr/>
          </p:nvPicPr>
          <p:blipFill>
            <a:blip r:embed="rId2" cstate="print"/>
            <a:stretch>
              <a:fillRect/>
            </a:stretch>
          </p:blipFill>
          <p:spPr>
            <a:xfrm>
              <a:off x="1569199" y="1630133"/>
              <a:ext cx="2621632" cy="50609"/>
            </a:xfrm>
            <a:prstGeom prst="rect">
              <a:avLst/>
            </a:prstGeom>
          </p:spPr>
        </p:pic>
        <p:pic>
          <p:nvPicPr>
            <p:cNvPr id="7" name="object 7"/>
            <p:cNvPicPr/>
            <p:nvPr/>
          </p:nvPicPr>
          <p:blipFill>
            <a:blip r:embed="rId3" cstate="print"/>
            <a:stretch>
              <a:fillRect/>
            </a:stretch>
          </p:blipFill>
          <p:spPr>
            <a:xfrm>
              <a:off x="1619999" y="1865972"/>
              <a:ext cx="101600" cy="101600"/>
            </a:xfrm>
            <a:prstGeom prst="rect">
              <a:avLst/>
            </a:prstGeom>
          </p:spPr>
        </p:pic>
        <p:pic>
          <p:nvPicPr>
            <p:cNvPr id="8" name="object 8"/>
            <p:cNvPicPr/>
            <p:nvPr/>
          </p:nvPicPr>
          <p:blipFill>
            <a:blip r:embed="rId4" cstate="print"/>
            <a:stretch>
              <a:fillRect/>
            </a:stretch>
          </p:blipFill>
          <p:spPr>
            <a:xfrm>
              <a:off x="1670799" y="1853272"/>
              <a:ext cx="2570796" cy="114300"/>
            </a:xfrm>
            <a:prstGeom prst="rect">
              <a:avLst/>
            </a:prstGeom>
          </p:spPr>
        </p:pic>
        <p:pic>
          <p:nvPicPr>
            <p:cNvPr id="9" name="object 9"/>
            <p:cNvPicPr/>
            <p:nvPr/>
          </p:nvPicPr>
          <p:blipFill>
            <a:blip r:embed="rId5" cstate="print"/>
            <a:stretch>
              <a:fillRect/>
            </a:stretch>
          </p:blipFill>
          <p:spPr>
            <a:xfrm>
              <a:off x="4190832" y="1488668"/>
              <a:ext cx="50764" cy="377304"/>
            </a:xfrm>
            <a:prstGeom prst="rect">
              <a:avLst/>
            </a:prstGeom>
          </p:spPr>
        </p:pic>
        <p:sp>
          <p:nvSpPr>
            <p:cNvPr id="10" name="object 10"/>
            <p:cNvSpPr/>
            <p:nvPr/>
          </p:nvSpPr>
          <p:spPr>
            <a:xfrm>
              <a:off x="1569198" y="1674421"/>
              <a:ext cx="2621915" cy="242570"/>
            </a:xfrm>
            <a:custGeom>
              <a:avLst/>
              <a:gdLst/>
              <a:ahLst/>
              <a:cxnLst/>
              <a:rect l="l" t="t" r="r" b="b"/>
              <a:pathLst>
                <a:path w="2621915" h="242569">
                  <a:moveTo>
                    <a:pt x="2621633" y="0"/>
                  </a:moveTo>
                  <a:lnTo>
                    <a:pt x="0" y="0"/>
                  </a:lnTo>
                  <a:lnTo>
                    <a:pt x="0" y="191551"/>
                  </a:lnTo>
                  <a:lnTo>
                    <a:pt x="4008" y="211276"/>
                  </a:lnTo>
                  <a:lnTo>
                    <a:pt x="14922" y="227429"/>
                  </a:lnTo>
                  <a:lnTo>
                    <a:pt x="31075" y="238343"/>
                  </a:lnTo>
                  <a:lnTo>
                    <a:pt x="50800" y="242352"/>
                  </a:lnTo>
                  <a:lnTo>
                    <a:pt x="2570832" y="242352"/>
                  </a:lnTo>
                  <a:lnTo>
                    <a:pt x="2590557" y="238343"/>
                  </a:lnTo>
                  <a:lnTo>
                    <a:pt x="2606710" y="227429"/>
                  </a:lnTo>
                  <a:lnTo>
                    <a:pt x="2617625" y="211276"/>
                  </a:lnTo>
                  <a:lnTo>
                    <a:pt x="2621633" y="191551"/>
                  </a:lnTo>
                  <a:lnTo>
                    <a:pt x="2621633" y="0"/>
                  </a:lnTo>
                  <a:close/>
                </a:path>
              </a:pathLst>
            </a:custGeom>
            <a:solidFill>
              <a:srgbClr val="E5E5EA"/>
            </a:solidFill>
          </p:spPr>
          <p:txBody>
            <a:bodyPr wrap="square" lIns="0" tIns="0" rIns="0" bIns="0" rtlCol="0"/>
            <a:lstStyle/>
            <a:p>
              <a:pPr defTabSz="1932584"/>
              <a:endParaRPr sz="3804" kern="0">
                <a:solidFill>
                  <a:sysClr val="windowText" lastClr="000000"/>
                </a:solidFill>
              </a:endParaRPr>
            </a:p>
          </p:txBody>
        </p:sp>
        <p:sp>
          <p:nvSpPr>
            <p:cNvPr id="11" name="object 11"/>
            <p:cNvSpPr/>
            <p:nvPr/>
          </p:nvSpPr>
          <p:spPr>
            <a:xfrm>
              <a:off x="4190832" y="1526759"/>
              <a:ext cx="0" cy="358775"/>
            </a:xfrm>
            <a:custGeom>
              <a:avLst/>
              <a:gdLst/>
              <a:ahLst/>
              <a:cxnLst/>
              <a:rect l="l" t="t" r="r" b="b"/>
              <a:pathLst>
                <a:path h="358775">
                  <a:moveTo>
                    <a:pt x="0" y="358263"/>
                  </a:moveTo>
                  <a:lnTo>
                    <a:pt x="0" y="0"/>
                  </a:lnTo>
                </a:path>
              </a:pathLst>
            </a:custGeom>
            <a:ln w="3175">
              <a:solidFill>
                <a:srgbClr val="7F7F7F"/>
              </a:solidFill>
            </a:ln>
          </p:spPr>
          <p:txBody>
            <a:bodyPr wrap="square" lIns="0" tIns="0" rIns="0" bIns="0" rtlCol="0"/>
            <a:lstStyle/>
            <a:p>
              <a:pPr defTabSz="1932584"/>
              <a:endParaRPr sz="3804" kern="0">
                <a:solidFill>
                  <a:sysClr val="windowText" lastClr="000000"/>
                </a:solidFill>
              </a:endParaRPr>
            </a:p>
          </p:txBody>
        </p:sp>
        <p:sp>
          <p:nvSpPr>
            <p:cNvPr id="12" name="object 12"/>
            <p:cNvSpPr/>
            <p:nvPr/>
          </p:nvSpPr>
          <p:spPr>
            <a:xfrm>
              <a:off x="4190832" y="1514059"/>
              <a:ext cx="0" cy="12700"/>
            </a:xfrm>
            <a:custGeom>
              <a:avLst/>
              <a:gdLst/>
              <a:ahLst/>
              <a:cxnLst/>
              <a:rect l="l" t="t" r="r" b="b"/>
              <a:pathLst>
                <a:path h="12700">
                  <a:moveTo>
                    <a:pt x="0" y="12700"/>
                  </a:moveTo>
                  <a:lnTo>
                    <a:pt x="0" y="0"/>
                  </a:lnTo>
                </a:path>
              </a:pathLst>
            </a:custGeom>
            <a:ln w="3175">
              <a:solidFill>
                <a:srgbClr val="AFAFAF"/>
              </a:solidFill>
            </a:ln>
          </p:spPr>
          <p:txBody>
            <a:bodyPr wrap="square" lIns="0" tIns="0" rIns="0" bIns="0" rtlCol="0"/>
            <a:lstStyle/>
            <a:p>
              <a:pPr defTabSz="1932584"/>
              <a:endParaRPr sz="3804" kern="0">
                <a:solidFill>
                  <a:sysClr val="windowText" lastClr="000000"/>
                </a:solidFill>
              </a:endParaRPr>
            </a:p>
          </p:txBody>
        </p:sp>
        <p:sp>
          <p:nvSpPr>
            <p:cNvPr id="13" name="object 13"/>
            <p:cNvSpPr/>
            <p:nvPr/>
          </p:nvSpPr>
          <p:spPr>
            <a:xfrm>
              <a:off x="4190832" y="1501359"/>
              <a:ext cx="0" cy="12700"/>
            </a:xfrm>
            <a:custGeom>
              <a:avLst/>
              <a:gdLst/>
              <a:ahLst/>
              <a:cxnLst/>
              <a:rect l="l" t="t" r="r" b="b"/>
              <a:pathLst>
                <a:path h="12700">
                  <a:moveTo>
                    <a:pt x="0" y="12700"/>
                  </a:moveTo>
                  <a:lnTo>
                    <a:pt x="0" y="0"/>
                  </a:lnTo>
                </a:path>
              </a:pathLst>
            </a:custGeom>
            <a:ln w="3175">
              <a:solidFill>
                <a:srgbClr val="CECECE"/>
              </a:solidFill>
            </a:ln>
          </p:spPr>
          <p:txBody>
            <a:bodyPr wrap="square" lIns="0" tIns="0" rIns="0" bIns="0" rtlCol="0"/>
            <a:lstStyle/>
            <a:p>
              <a:pPr defTabSz="1932584"/>
              <a:endParaRPr sz="3804" kern="0">
                <a:solidFill>
                  <a:sysClr val="windowText" lastClr="000000"/>
                </a:solidFill>
              </a:endParaRPr>
            </a:p>
          </p:txBody>
        </p:sp>
        <p:sp>
          <p:nvSpPr>
            <p:cNvPr id="14" name="object 14"/>
            <p:cNvSpPr/>
            <p:nvPr/>
          </p:nvSpPr>
          <p:spPr>
            <a:xfrm>
              <a:off x="4190832" y="1488659"/>
              <a:ext cx="0" cy="12700"/>
            </a:xfrm>
            <a:custGeom>
              <a:avLst/>
              <a:gdLst/>
              <a:ahLst/>
              <a:cxnLst/>
              <a:rect l="l" t="t" r="r" b="b"/>
              <a:pathLst>
                <a:path h="12700">
                  <a:moveTo>
                    <a:pt x="0" y="12700"/>
                  </a:moveTo>
                  <a:lnTo>
                    <a:pt x="0" y="0"/>
                  </a:lnTo>
                </a:path>
              </a:pathLst>
            </a:custGeom>
            <a:ln w="3175">
              <a:solidFill>
                <a:srgbClr val="EFEFEF"/>
              </a:solidFill>
            </a:ln>
          </p:spPr>
          <p:txBody>
            <a:bodyPr wrap="square" lIns="0" tIns="0" rIns="0" bIns="0" rtlCol="0"/>
            <a:lstStyle/>
            <a:p>
              <a:pPr defTabSz="1932584"/>
              <a:endParaRPr sz="3804" kern="0">
                <a:solidFill>
                  <a:sysClr val="windowText" lastClr="000000"/>
                </a:solidFill>
              </a:endParaRPr>
            </a:p>
          </p:txBody>
        </p:sp>
      </p:grpSp>
      <p:sp>
        <p:nvSpPr>
          <p:cNvPr id="15" name="object 15"/>
          <p:cNvSpPr txBox="1"/>
          <p:nvPr/>
        </p:nvSpPr>
        <p:spPr>
          <a:xfrm>
            <a:off x="4907540" y="3801203"/>
            <a:ext cx="2237238" cy="382183"/>
          </a:xfrm>
          <a:prstGeom prst="rect">
            <a:avLst/>
          </a:prstGeom>
        </p:spPr>
        <p:txBody>
          <a:bodyPr vert="horz" wrap="square" lIns="0" tIns="24157" rIns="0" bIns="0" rtlCol="0">
            <a:spAutoFit/>
          </a:bodyPr>
          <a:lstStyle/>
          <a:p>
            <a:pPr marL="80524" defTabSz="1932584">
              <a:spcBef>
                <a:spcPts val="190"/>
              </a:spcBef>
            </a:pPr>
            <a:r>
              <a:rPr sz="2325" i="1" kern="0" spc="-53" dirty="0">
                <a:solidFill>
                  <a:sysClr val="windowText" lastClr="000000"/>
                </a:solidFill>
                <a:latin typeface="Arial"/>
                <a:cs typeface="Arial"/>
              </a:rPr>
              <a:t>P</a:t>
            </a:r>
            <a:r>
              <a:rPr sz="2325" kern="0" spc="-53" dirty="0">
                <a:solidFill>
                  <a:sysClr val="windowText" lastClr="000000"/>
                </a:solidFill>
                <a:latin typeface="Tahoma"/>
                <a:cs typeface="Tahoma"/>
              </a:rPr>
              <a:t>(</a:t>
            </a:r>
            <a:r>
              <a:rPr sz="2325" i="1" kern="0" spc="-53" dirty="0">
                <a:solidFill>
                  <a:sysClr val="windowText" lastClr="000000"/>
                </a:solidFill>
                <a:latin typeface="Arial"/>
                <a:cs typeface="Arial"/>
              </a:rPr>
              <a:t>outcome</a:t>
            </a:r>
            <a:r>
              <a:rPr sz="2325" kern="0" spc="-53" dirty="0">
                <a:solidFill>
                  <a:sysClr val="windowText" lastClr="000000"/>
                </a:solidFill>
                <a:latin typeface="Tahoma"/>
                <a:cs typeface="Tahoma"/>
              </a:rPr>
              <a:t>)</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a:t>
            </a:r>
            <a:r>
              <a:rPr sz="2325" kern="0" spc="241" dirty="0">
                <a:solidFill>
                  <a:sysClr val="windowText" lastClr="000000"/>
                </a:solidFill>
                <a:latin typeface="Tahoma"/>
                <a:cs typeface="Tahoma"/>
              </a:rPr>
              <a:t> </a:t>
            </a:r>
            <a:r>
              <a:rPr sz="2536" i="1" u="sng" kern="0" spc="-159" baseline="31250" dirty="0">
                <a:solidFill>
                  <a:sysClr val="windowText" lastClr="000000"/>
                </a:solidFill>
                <a:uFill>
                  <a:solidFill>
                    <a:srgbClr val="000000"/>
                  </a:solidFill>
                </a:uFill>
                <a:latin typeface="Arial"/>
                <a:cs typeface="Arial"/>
              </a:rPr>
              <a:t>A</a:t>
            </a:r>
            <a:endParaRPr sz="2536" kern="0" baseline="31250">
              <a:solidFill>
                <a:sysClr val="windowText" lastClr="000000"/>
              </a:solidFill>
              <a:latin typeface="Arial"/>
              <a:cs typeface="Arial"/>
            </a:endParaRPr>
          </a:p>
        </p:txBody>
      </p:sp>
      <p:sp>
        <p:nvSpPr>
          <p:cNvPr id="18" name="object 18"/>
          <p:cNvSpPr txBox="1">
            <a:spLocks noGrp="1"/>
          </p:cNvSpPr>
          <p:nvPr>
            <p:ph type="sldNum" sz="quarter" idx="7"/>
          </p:nvPr>
        </p:nvSpPr>
        <p:spPr>
          <a:xfrm>
            <a:off x="24147826" y="14224750"/>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8</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16" name="object 16"/>
          <p:cNvSpPr txBox="1"/>
          <p:nvPr/>
        </p:nvSpPr>
        <p:spPr>
          <a:xfrm>
            <a:off x="6888602" y="3981067"/>
            <a:ext cx="181180" cy="285947"/>
          </a:xfrm>
          <a:prstGeom prst="rect">
            <a:avLst/>
          </a:prstGeom>
        </p:spPr>
        <p:txBody>
          <a:bodyPr vert="horz" wrap="square" lIns="0" tIns="25499" rIns="0" bIns="0" rtlCol="0">
            <a:spAutoFit/>
          </a:bodyPr>
          <a:lstStyle/>
          <a:p>
            <a:pPr marL="26841" defTabSz="1932584">
              <a:spcBef>
                <a:spcPts val="201"/>
              </a:spcBef>
            </a:pPr>
            <a:r>
              <a:rPr sz="1691" i="1" kern="0" spc="-137" dirty="0">
                <a:solidFill>
                  <a:sysClr val="windowText" lastClr="000000"/>
                </a:solidFill>
                <a:latin typeface="Arial"/>
                <a:cs typeface="Arial"/>
              </a:rPr>
              <a:t>S</a:t>
            </a:r>
            <a:endParaRPr sz="1691" kern="0">
              <a:solidFill>
                <a:sysClr val="windowText" lastClr="000000"/>
              </a:solidFill>
              <a:latin typeface="Arial"/>
              <a:cs typeface="Arial"/>
            </a:endParaRPr>
          </a:p>
        </p:txBody>
      </p:sp>
      <p:sp>
        <p:nvSpPr>
          <p:cNvPr id="17" name="object 17"/>
          <p:cNvSpPr txBox="1"/>
          <p:nvPr/>
        </p:nvSpPr>
        <p:spPr>
          <a:xfrm>
            <a:off x="268955" y="4424178"/>
            <a:ext cx="11204979" cy="2281421"/>
          </a:xfrm>
          <a:prstGeom prst="rect">
            <a:avLst/>
          </a:prstGeom>
        </p:spPr>
        <p:txBody>
          <a:bodyPr vert="horz" wrap="square" lIns="0" tIns="24157" rIns="0" bIns="0" rtlCol="0">
            <a:spAutoFit/>
          </a:bodyPr>
          <a:lstStyle/>
          <a:p>
            <a:pPr marL="26841" defTabSz="1932584">
              <a:spcBef>
                <a:spcPts val="190"/>
              </a:spcBef>
            </a:pPr>
            <a:r>
              <a:rPr sz="2000" kern="0" spc="-148" dirty="0">
                <a:solidFill>
                  <a:sysClr val="windowText" lastClr="000000"/>
                </a:solidFill>
                <a:latin typeface="Tahoma"/>
                <a:cs typeface="Tahoma"/>
              </a:rPr>
              <a:t>where</a:t>
            </a:r>
            <a:r>
              <a:rPr sz="2000" kern="0" spc="-42" dirty="0">
                <a:solidFill>
                  <a:sysClr val="windowText" lastClr="000000"/>
                </a:solidFill>
                <a:latin typeface="Tahoma"/>
                <a:cs typeface="Tahoma"/>
              </a:rPr>
              <a:t> </a:t>
            </a:r>
            <a:r>
              <a:rPr sz="2000" i="1" kern="0" spc="137" dirty="0">
                <a:solidFill>
                  <a:sysClr val="windowText" lastClr="000000"/>
                </a:solidFill>
                <a:latin typeface="Tahoma"/>
                <a:cs typeface="Tahoma"/>
              </a:rPr>
              <a:t>A</a:t>
            </a:r>
            <a:r>
              <a:rPr sz="2000" kern="0" spc="-74" dirty="0">
                <a:solidFill>
                  <a:sysClr val="windowText" lastClr="000000"/>
                </a:solidFill>
                <a:latin typeface="Tahoma"/>
                <a:cs typeface="Tahoma"/>
              </a:rPr>
              <a:t> </a:t>
            </a:r>
            <a:r>
              <a:rPr sz="2000" kern="0" dirty="0">
                <a:solidFill>
                  <a:sysClr val="windowText" lastClr="000000"/>
                </a:solidFill>
                <a:latin typeface="Tahoma"/>
                <a:cs typeface="Tahoma"/>
              </a:rPr>
              <a:t>=</a:t>
            </a:r>
            <a:r>
              <a:rPr sz="2000" kern="0" spc="-42" dirty="0">
                <a:solidFill>
                  <a:sysClr val="windowText" lastClr="000000"/>
                </a:solidFill>
                <a:latin typeface="Tahoma"/>
                <a:cs typeface="Tahoma"/>
              </a:rPr>
              <a:t> </a:t>
            </a:r>
            <a:r>
              <a:rPr sz="2000" kern="0" spc="-21" dirty="0">
                <a:solidFill>
                  <a:sysClr val="windowText" lastClr="000000"/>
                </a:solidFill>
                <a:latin typeface="Tahoma"/>
                <a:cs typeface="Tahoma"/>
              </a:rPr>
              <a:t>the</a:t>
            </a:r>
            <a:r>
              <a:rPr sz="2000" kern="0" spc="-42" dirty="0">
                <a:solidFill>
                  <a:sysClr val="windowText" lastClr="000000"/>
                </a:solidFill>
                <a:latin typeface="Tahoma"/>
                <a:cs typeface="Tahoma"/>
              </a:rPr>
              <a:t> </a:t>
            </a:r>
            <a:r>
              <a:rPr sz="2000" kern="0" spc="-95" dirty="0">
                <a:solidFill>
                  <a:sysClr val="windowText" lastClr="000000"/>
                </a:solidFill>
                <a:latin typeface="Tahoma"/>
                <a:cs typeface="Tahoma"/>
              </a:rPr>
              <a:t>number</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of</a:t>
            </a:r>
            <a:r>
              <a:rPr sz="2000" kern="0" spc="-42" dirty="0">
                <a:solidFill>
                  <a:sysClr val="windowText" lastClr="000000"/>
                </a:solidFill>
                <a:latin typeface="Tahoma"/>
                <a:cs typeface="Tahoma"/>
              </a:rPr>
              <a:t> </a:t>
            </a:r>
            <a:r>
              <a:rPr sz="2000" kern="0" spc="-159" dirty="0">
                <a:solidFill>
                  <a:sysClr val="windowText" lastClr="000000"/>
                </a:solidFill>
                <a:latin typeface="Tahoma"/>
                <a:cs typeface="Tahoma"/>
              </a:rPr>
              <a:t>ways</a:t>
            </a:r>
            <a:r>
              <a:rPr sz="2000" kern="0" spc="-21" dirty="0">
                <a:solidFill>
                  <a:sysClr val="windowText" lastClr="000000"/>
                </a:solidFill>
                <a:latin typeface="Tahoma"/>
                <a:cs typeface="Tahoma"/>
              </a:rPr>
              <a:t> an</a:t>
            </a:r>
            <a:r>
              <a:rPr sz="2000" kern="0" spc="-42" dirty="0">
                <a:solidFill>
                  <a:sysClr val="windowText" lastClr="000000"/>
                </a:solidFill>
                <a:latin typeface="Tahoma"/>
                <a:cs typeface="Tahoma"/>
              </a:rPr>
              <a:t> </a:t>
            </a:r>
            <a:r>
              <a:rPr sz="2000" kern="0" spc="-106" dirty="0">
                <a:solidFill>
                  <a:sysClr val="windowText" lastClr="000000"/>
                </a:solidFill>
                <a:latin typeface="Tahoma"/>
                <a:cs typeface="Tahoma"/>
              </a:rPr>
              <a:t>event</a:t>
            </a:r>
            <a:r>
              <a:rPr sz="2000" kern="0" spc="-53" dirty="0">
                <a:solidFill>
                  <a:sysClr val="windowText" lastClr="000000"/>
                </a:solidFill>
                <a:latin typeface="Tahoma"/>
                <a:cs typeface="Tahoma"/>
              </a:rPr>
              <a:t> </a:t>
            </a:r>
            <a:r>
              <a:rPr sz="2000" kern="0" spc="-42" dirty="0">
                <a:solidFill>
                  <a:sysClr val="windowText" lastClr="000000"/>
                </a:solidFill>
                <a:latin typeface="Tahoma"/>
                <a:cs typeface="Tahoma"/>
              </a:rPr>
              <a:t>can occur </a:t>
            </a:r>
            <a:r>
              <a:rPr sz="2000" kern="0" spc="-74" dirty="0">
                <a:solidFill>
                  <a:sysClr val="windowText" lastClr="000000"/>
                </a:solidFill>
                <a:latin typeface="Tahoma"/>
                <a:cs typeface="Tahoma"/>
              </a:rPr>
              <a:t>and</a:t>
            </a:r>
            <a:r>
              <a:rPr sz="2000" kern="0" spc="-53" dirty="0">
                <a:solidFill>
                  <a:sysClr val="windowText" lastClr="000000"/>
                </a:solidFill>
                <a:latin typeface="Tahoma"/>
                <a:cs typeface="Tahoma"/>
              </a:rPr>
              <a:t> </a:t>
            </a:r>
            <a:r>
              <a:rPr sz="2000" i="1" kern="0" dirty="0">
                <a:solidFill>
                  <a:sysClr val="windowText" lastClr="000000"/>
                </a:solidFill>
                <a:latin typeface="Tahoma"/>
                <a:cs typeface="Tahoma"/>
              </a:rPr>
              <a:t>S</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a:t>
            </a:r>
            <a:r>
              <a:rPr sz="2000" kern="0" spc="-42" dirty="0">
                <a:solidFill>
                  <a:sysClr val="windowText" lastClr="000000"/>
                </a:solidFill>
                <a:latin typeface="Tahoma"/>
                <a:cs typeface="Tahoma"/>
              </a:rPr>
              <a:t> the </a:t>
            </a:r>
            <a:r>
              <a:rPr sz="2000" kern="0" dirty="0">
                <a:solidFill>
                  <a:sysClr val="windowText" lastClr="000000"/>
                </a:solidFill>
                <a:latin typeface="Tahoma"/>
                <a:cs typeface="Tahoma"/>
              </a:rPr>
              <a:t>total</a:t>
            </a:r>
            <a:r>
              <a:rPr sz="2000" kern="0" spc="-42" dirty="0">
                <a:solidFill>
                  <a:sysClr val="windowText" lastClr="000000"/>
                </a:solidFill>
                <a:latin typeface="Tahoma"/>
                <a:cs typeface="Tahoma"/>
              </a:rPr>
              <a:t> </a:t>
            </a:r>
            <a:r>
              <a:rPr sz="2000" kern="0" spc="-95" dirty="0">
                <a:solidFill>
                  <a:sysClr val="windowText" lastClr="000000"/>
                </a:solidFill>
                <a:latin typeface="Tahoma"/>
                <a:cs typeface="Tahoma"/>
              </a:rPr>
              <a:t>number</a:t>
            </a:r>
            <a:r>
              <a:rPr sz="2000" kern="0" spc="-42" dirty="0">
                <a:solidFill>
                  <a:sysClr val="windowText" lastClr="000000"/>
                </a:solidFill>
                <a:latin typeface="Tahoma"/>
                <a:cs typeface="Tahoma"/>
              </a:rPr>
              <a:t> </a:t>
            </a:r>
            <a:r>
              <a:rPr sz="2000" kern="0" dirty="0">
                <a:solidFill>
                  <a:sysClr val="windowText" lastClr="000000"/>
                </a:solidFill>
                <a:latin typeface="Tahoma"/>
                <a:cs typeface="Tahoma"/>
              </a:rPr>
              <a:t>of</a:t>
            </a:r>
            <a:r>
              <a:rPr sz="2000" kern="0" spc="-42" dirty="0">
                <a:solidFill>
                  <a:sysClr val="windowText" lastClr="000000"/>
                </a:solidFill>
                <a:latin typeface="Tahoma"/>
                <a:cs typeface="Tahoma"/>
              </a:rPr>
              <a:t> </a:t>
            </a:r>
            <a:r>
              <a:rPr lang="en-US" sz="2000" kern="0" spc="-42" dirty="0">
                <a:solidFill>
                  <a:sysClr val="windowText" lastClr="000000"/>
                </a:solidFill>
                <a:latin typeface="Tahoma"/>
                <a:cs typeface="Tahoma"/>
              </a:rPr>
              <a:t>possible </a:t>
            </a:r>
            <a:r>
              <a:rPr sz="2000" kern="0" spc="-21" dirty="0">
                <a:solidFill>
                  <a:sysClr val="windowText" lastClr="000000"/>
                </a:solidFill>
                <a:latin typeface="Tahoma"/>
                <a:cs typeface="Tahoma"/>
              </a:rPr>
              <a:t>outcomes</a:t>
            </a:r>
            <a:endParaRPr lang="en-US" sz="2000" kern="0" spc="-21" dirty="0">
              <a:solidFill>
                <a:sysClr val="windowText" lastClr="000000"/>
              </a:solidFill>
              <a:latin typeface="Tahoma"/>
              <a:cs typeface="Tahoma"/>
            </a:endParaRPr>
          </a:p>
          <a:p>
            <a:pPr marL="26841" defTabSz="1932584">
              <a:spcBef>
                <a:spcPts val="190"/>
              </a:spcBef>
            </a:pPr>
            <a:endParaRPr lang="en-US" sz="2000" kern="0" spc="-21" dirty="0">
              <a:solidFill>
                <a:sysClr val="windowText" lastClr="000000"/>
              </a:solidFill>
              <a:latin typeface="Tahoma"/>
              <a:cs typeface="Tahoma"/>
            </a:endParaRPr>
          </a:p>
          <a:p>
            <a:pPr marL="26841" defTabSz="1932584">
              <a:spcBef>
                <a:spcPts val="190"/>
              </a:spcBef>
            </a:pPr>
            <a:r>
              <a:rPr lang="en-US" sz="2000" kern="0" spc="-21" dirty="0">
                <a:solidFill>
                  <a:sysClr val="windowText" lastClr="000000"/>
                </a:solidFill>
                <a:latin typeface="Tahoma"/>
                <a:cs typeface="Tahoma"/>
              </a:rPr>
              <a:t>The probability of an event occurring is the fraction of time that it would happen if the random process occurs </a:t>
            </a:r>
            <a:r>
              <a:rPr lang="en-US" sz="2000" b="1" i="1" kern="0" spc="-21" dirty="0">
                <a:solidFill>
                  <a:sysClr val="windowText" lastClr="000000"/>
                </a:solidFill>
                <a:latin typeface="Tahoma"/>
                <a:cs typeface="Tahoma"/>
              </a:rPr>
              <a:t>repeatedly under the same conditions</a:t>
            </a:r>
          </a:p>
          <a:p>
            <a:pPr marL="26841" defTabSz="1932584">
              <a:spcBef>
                <a:spcPts val="190"/>
              </a:spcBef>
            </a:pPr>
            <a:endParaRPr lang="en-US" sz="2000" kern="0" spc="-21" dirty="0">
              <a:solidFill>
                <a:sysClr val="windowText" lastClr="000000"/>
              </a:solidFill>
              <a:latin typeface="Tahoma"/>
              <a:cs typeface="Tahoma"/>
            </a:endParaRPr>
          </a:p>
          <a:p>
            <a:pPr marL="26841" defTabSz="1932584">
              <a:spcBef>
                <a:spcPts val="190"/>
              </a:spcBef>
            </a:pPr>
            <a:r>
              <a:rPr lang="en-US" sz="2000" b="1" kern="0" spc="-21" dirty="0">
                <a:solidFill>
                  <a:sysClr val="windowText" lastClr="000000"/>
                </a:solidFill>
                <a:latin typeface="Tahoma"/>
                <a:cs typeface="Tahoma"/>
              </a:rPr>
              <a:t>Note</a:t>
            </a:r>
            <a:r>
              <a:rPr lang="en-US" sz="2000" kern="0" spc="-21" dirty="0">
                <a:solidFill>
                  <a:sysClr val="windowText" lastClr="000000"/>
                </a:solidFill>
                <a:latin typeface="Tahoma"/>
                <a:cs typeface="Tahoma"/>
              </a:rPr>
              <a:t>: A = S x P(outcome), i.e., the number of ways an event can occur = the total number of possible outcomes times the probability that the event will occur. This is also called the </a:t>
            </a:r>
            <a:r>
              <a:rPr lang="en-US" sz="2000" b="1" u="sng" kern="0" spc="-21" dirty="0">
                <a:solidFill>
                  <a:sysClr val="windowText" lastClr="000000"/>
                </a:solidFill>
                <a:latin typeface="Tahoma"/>
                <a:cs typeface="Tahoma"/>
              </a:rPr>
              <a:t>expectation</a:t>
            </a:r>
            <a:r>
              <a:rPr lang="en-US" sz="2000" kern="0" spc="-21" dirty="0">
                <a:solidFill>
                  <a:sysClr val="windowText" lastClr="000000"/>
                </a:solidFill>
                <a:latin typeface="Tahoma"/>
                <a:cs typeface="Tahoma"/>
              </a:rPr>
              <a:t>.</a:t>
            </a:r>
            <a:endParaRPr sz="2000" kern="0" dirty="0">
              <a:solidFill>
                <a:sysClr val="windowText" lastClr="000000"/>
              </a:solidFill>
              <a:latin typeface="Tahoma"/>
              <a:cs typeface="Tahoma"/>
            </a:endParaRPr>
          </a:p>
        </p:txBody>
      </p:sp>
      <p:sp>
        <p:nvSpPr>
          <p:cNvPr id="20" name="TextBox 19">
            <a:extLst>
              <a:ext uri="{FF2B5EF4-FFF2-40B4-BE49-F238E27FC236}">
                <a16:creationId xmlns:a16="http://schemas.microsoft.com/office/drawing/2014/main" id="{4F7C83B7-3965-B04D-EFBE-F31FD41FF473}"/>
              </a:ext>
            </a:extLst>
          </p:cNvPr>
          <p:cNvSpPr txBox="1"/>
          <p:nvPr/>
        </p:nvSpPr>
        <p:spPr>
          <a:xfrm>
            <a:off x="141807" y="1000211"/>
            <a:ext cx="11204979" cy="1015663"/>
          </a:xfrm>
          <a:prstGeom prst="rect">
            <a:avLst/>
          </a:prstGeom>
          <a:noFill/>
        </p:spPr>
        <p:txBody>
          <a:bodyPr wrap="square">
            <a:spAutoFit/>
          </a:bodyPr>
          <a:lstStyle/>
          <a:p>
            <a:pPr marL="80524" marR="0" lvl="0" algn="l" defTabSz="1932584" rtl="0" eaLnBrk="1" fontAlgn="auto" latinLnBrk="0" hangingPunct="1">
              <a:lnSpc>
                <a:spcPct val="100000"/>
              </a:lnSpc>
              <a:spcBef>
                <a:spcPts val="706"/>
              </a:spcBef>
              <a:spcAft>
                <a:spcPts val="0"/>
              </a:spcAft>
              <a:buClr>
                <a:srgbClr val="0C264C"/>
              </a:buClr>
              <a:buSzTx/>
              <a:tabLst>
                <a:tab pos="371754" algn="l"/>
              </a:tabLst>
              <a:defRPr/>
            </a:pPr>
            <a:r>
              <a:rPr kumimoji="0" lang="en-US" sz="2000" b="0" i="0" u="none" strike="noStrike" kern="0" cap="none" spc="-53" normalizeH="0" baseline="0" noProof="0" dirty="0">
                <a:ln>
                  <a:noFill/>
                </a:ln>
                <a:solidFill>
                  <a:sysClr val="windowText" lastClr="000000"/>
                </a:solidFill>
                <a:effectLst/>
                <a:uLnTx/>
                <a:uFillTx/>
                <a:latin typeface="Tahoma"/>
                <a:ea typeface="+mn-ea"/>
                <a:cs typeface="Tahoma"/>
              </a:rPr>
              <a:t>There is a modest amount of theory we can cover. I will introduce some basic concepts of probability theory and then present some applications. This is meant to give you some basic skills by which to challenge what you read.</a:t>
            </a:r>
            <a:endParaRPr kumimoji="0" lang="en-US" sz="2000" b="0" i="0" u="none" strike="noStrike" kern="0" cap="none" spc="0" normalizeH="0" baseline="0" noProof="0" dirty="0">
              <a:ln>
                <a:noFill/>
              </a:ln>
              <a:solidFill>
                <a:sysClr val="windowText" lastClr="000000"/>
              </a:solidFill>
              <a:effectLst/>
              <a:uLnTx/>
              <a:uFillTx/>
              <a:latin typeface="Tahoma"/>
              <a:ea typeface="+mn-ea"/>
              <a:cs typeface="Tahoma"/>
            </a:endParaRPr>
          </a:p>
        </p:txBody>
      </p:sp>
    </p:spTree>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86" y="272053"/>
            <a:ext cx="15588397" cy="585433"/>
          </a:xfrm>
          <a:prstGeom prst="rect">
            <a:avLst/>
          </a:prstGeom>
        </p:spPr>
        <p:txBody>
          <a:bodyPr vert="horz" wrap="square" lIns="0" tIns="32210" rIns="0" bIns="0" rtlCol="0">
            <a:spAutoFit/>
          </a:bodyPr>
          <a:lstStyle/>
          <a:p>
            <a:pPr marL="26841">
              <a:spcBef>
                <a:spcPts val="254"/>
              </a:spcBef>
            </a:pPr>
            <a:r>
              <a:rPr spc="-21" dirty="0"/>
              <a:t>Harder:</a:t>
            </a:r>
            <a:r>
              <a:rPr spc="431" dirty="0"/>
              <a:t> </a:t>
            </a:r>
            <a:r>
              <a:rPr dirty="0"/>
              <a:t>The</a:t>
            </a:r>
            <a:r>
              <a:rPr spc="127" dirty="0"/>
              <a:t> </a:t>
            </a:r>
            <a:r>
              <a:rPr spc="-21" dirty="0"/>
              <a:t>Sample</a:t>
            </a:r>
            <a:r>
              <a:rPr spc="137" dirty="0"/>
              <a:t> </a:t>
            </a:r>
            <a:r>
              <a:rPr spc="-21" dirty="0"/>
              <a:t>Space</a:t>
            </a:r>
          </a:p>
        </p:txBody>
      </p:sp>
      <p:sp>
        <p:nvSpPr>
          <p:cNvPr id="4" name="object 4"/>
          <p:cNvSpPr txBox="1">
            <a:spLocks noGrp="1"/>
          </p:cNvSpPr>
          <p:nvPr>
            <p:ph type="sldNum" sz="quarter" idx="7"/>
          </p:nvPr>
        </p:nvSpPr>
        <p:spPr>
          <a:xfrm>
            <a:off x="24195710" y="13960124"/>
            <a:ext cx="1248662" cy="179536"/>
          </a:xfrm>
          <a:prstGeom prst="rect">
            <a:avLst/>
          </a:prstGeom>
        </p:spPr>
        <p:txBody>
          <a:bodyPr vert="horz" wrap="square" lIns="0" tIns="0" rIns="0" bIns="0" rtlCol="0">
            <a:spAutoFit/>
          </a:bodyPr>
          <a:lstStyle/>
          <a:p>
            <a:pPr marL="80524" defTabSz="1932584">
              <a:lnSpc>
                <a:spcPts val="1427"/>
              </a:lnSpc>
            </a:pPr>
            <a:fld id="{81D60167-4931-47E6-BA6A-407CBD079E47}" type="slidenum">
              <a:rPr kern="0" spc="-42" dirty="0">
                <a:solidFill>
                  <a:prstClr val="black"/>
                </a:solidFill>
              </a:rPr>
              <a:pPr marL="80524" defTabSz="1932584">
                <a:lnSpc>
                  <a:spcPts val="1427"/>
                </a:lnSpc>
              </a:pPr>
              <a:t>9</a:t>
            </a:fld>
            <a:r>
              <a:rPr kern="0" spc="-169" dirty="0">
                <a:solidFill>
                  <a:prstClr val="black"/>
                </a:solidFill>
              </a:rPr>
              <a:t> </a:t>
            </a:r>
            <a:r>
              <a:rPr kern="0" spc="180" dirty="0">
                <a:solidFill>
                  <a:prstClr val="black"/>
                </a:solidFill>
              </a:rPr>
              <a:t>/</a:t>
            </a:r>
            <a:r>
              <a:rPr kern="0" spc="-159" dirty="0">
                <a:solidFill>
                  <a:prstClr val="black"/>
                </a:solidFill>
              </a:rPr>
              <a:t> </a:t>
            </a:r>
            <a:r>
              <a:rPr kern="0" spc="-53" dirty="0">
                <a:solidFill>
                  <a:prstClr val="black"/>
                </a:solidFill>
              </a:rPr>
              <a:t>32</a:t>
            </a:r>
          </a:p>
        </p:txBody>
      </p:sp>
      <p:sp>
        <p:nvSpPr>
          <p:cNvPr id="3" name="object 3"/>
          <p:cNvSpPr txBox="1"/>
          <p:nvPr/>
        </p:nvSpPr>
        <p:spPr>
          <a:xfrm>
            <a:off x="508084" y="2625011"/>
            <a:ext cx="11058693" cy="1258788"/>
          </a:xfrm>
          <a:prstGeom prst="rect">
            <a:avLst/>
          </a:prstGeom>
        </p:spPr>
        <p:txBody>
          <a:bodyPr vert="horz" wrap="square" lIns="0" tIns="116758" rIns="0" bIns="0" rtlCol="0">
            <a:spAutoFit/>
          </a:bodyPr>
          <a:lstStyle/>
          <a:p>
            <a:pPr marL="371754" indent="-291230" defTabSz="1932584">
              <a:spcBef>
                <a:spcPts val="917"/>
              </a:spcBef>
              <a:buClr>
                <a:srgbClr val="0C264C"/>
              </a:buClr>
              <a:buFont typeface="Lucida Sans Unicode"/>
              <a:buChar char="•"/>
              <a:tabLst>
                <a:tab pos="371754" algn="l"/>
              </a:tabLst>
            </a:pPr>
            <a:r>
              <a:rPr sz="2325" kern="0" dirty="0">
                <a:solidFill>
                  <a:sysClr val="windowText" lastClr="000000"/>
                </a:solidFill>
                <a:latin typeface="Tahoma"/>
                <a:cs typeface="Tahoma"/>
              </a:rPr>
              <a:t>List</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74" dirty="0">
                <a:solidFill>
                  <a:sysClr val="windowText" lastClr="000000"/>
                </a:solidFill>
                <a:latin typeface="Tahoma"/>
                <a:cs typeface="Tahoma"/>
              </a:rPr>
              <a:t> possible</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outcomes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1</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toss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fair</a:t>
            </a:r>
            <a:r>
              <a:rPr sz="2325" kern="0" spc="-74" dirty="0">
                <a:solidFill>
                  <a:sysClr val="windowText" lastClr="000000"/>
                </a:solidFill>
                <a:latin typeface="Tahoma"/>
                <a:cs typeface="Tahoma"/>
              </a:rPr>
              <a:t> </a:t>
            </a:r>
            <a:r>
              <a:rPr sz="2325" kern="0" spc="-53" dirty="0">
                <a:solidFill>
                  <a:sysClr val="windowText" lastClr="000000"/>
                </a:solidFill>
                <a:latin typeface="Tahoma"/>
                <a:cs typeface="Tahoma"/>
              </a:rPr>
              <a:t>die</a:t>
            </a:r>
            <a:endParaRPr sz="2325" kern="0" dirty="0">
              <a:solidFill>
                <a:sysClr val="windowText" lastClr="000000"/>
              </a:solidFill>
              <a:latin typeface="Tahoma"/>
              <a:cs typeface="Tahoma"/>
            </a:endParaRPr>
          </a:p>
          <a:p>
            <a:pPr marL="370412" marR="64419" indent="-291230" defTabSz="1932584">
              <a:lnSpc>
                <a:spcPct val="102600"/>
              </a:lnSpc>
              <a:spcBef>
                <a:spcPts val="634"/>
              </a:spcBef>
              <a:buClr>
                <a:srgbClr val="0C264C"/>
              </a:buClr>
              <a:buFont typeface="Lucida Sans Unicode"/>
              <a:buChar char="•"/>
              <a:tabLst>
                <a:tab pos="373096" algn="l"/>
              </a:tabLst>
            </a:pPr>
            <a:r>
              <a:rPr sz="2325" kern="0" dirty="0">
                <a:solidFill>
                  <a:sysClr val="windowText" lastClr="000000"/>
                </a:solidFill>
                <a:latin typeface="Tahoma"/>
                <a:cs typeface="Tahoma"/>
              </a:rPr>
              <a:t>List</a:t>
            </a:r>
            <a:r>
              <a:rPr sz="2325" kern="0" spc="-106" dirty="0">
                <a:solidFill>
                  <a:sysClr val="windowText" lastClr="000000"/>
                </a:solidFill>
                <a:latin typeface="Tahoma"/>
                <a:cs typeface="Tahoma"/>
              </a:rPr>
              <a:t> </a:t>
            </a:r>
            <a:r>
              <a:rPr sz="2325" kern="0" dirty="0">
                <a:solidFill>
                  <a:sysClr val="windowText" lastClr="000000"/>
                </a:solidFill>
                <a:latin typeface="Tahoma"/>
                <a:cs typeface="Tahoma"/>
              </a:rPr>
              <a:t>all</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possible</a:t>
            </a:r>
            <a:r>
              <a:rPr sz="2325" kern="0" spc="-85" dirty="0">
                <a:solidFill>
                  <a:sysClr val="windowText" lastClr="000000"/>
                </a:solidFill>
                <a:latin typeface="Tahoma"/>
                <a:cs typeface="Tahoma"/>
              </a:rPr>
              <a:t> </a:t>
            </a:r>
            <a:r>
              <a:rPr sz="2325" kern="0" spc="-106" dirty="0">
                <a:solidFill>
                  <a:sysClr val="windowText" lastClr="000000"/>
                </a:solidFill>
                <a:latin typeface="Tahoma"/>
                <a:cs typeface="Tahoma"/>
              </a:rPr>
              <a:t>outcomes</a:t>
            </a:r>
            <a:r>
              <a:rPr sz="2325" kern="0" spc="-74"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1</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toss</a:t>
            </a:r>
            <a:r>
              <a:rPr sz="2325" kern="0" spc="-85"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85" dirty="0">
                <a:solidFill>
                  <a:sysClr val="windowText" lastClr="000000"/>
                </a:solidFill>
                <a:latin typeface="Tahoma"/>
                <a:cs typeface="Tahoma"/>
              </a:rPr>
              <a:t> two</a:t>
            </a:r>
            <a:r>
              <a:rPr sz="2325" kern="0" spc="-95" dirty="0">
                <a:solidFill>
                  <a:sysClr val="windowText" lastClr="000000"/>
                </a:solidFill>
                <a:latin typeface="Tahoma"/>
                <a:cs typeface="Tahoma"/>
              </a:rPr>
              <a:t> </a:t>
            </a:r>
            <a:r>
              <a:rPr sz="2325" kern="0" dirty="0">
                <a:solidFill>
                  <a:sysClr val="windowText" lastClr="000000"/>
                </a:solidFill>
                <a:latin typeface="Tahoma"/>
                <a:cs typeface="Tahoma"/>
              </a:rPr>
              <a:t>fair</a:t>
            </a:r>
            <a:r>
              <a:rPr sz="2325" kern="0" spc="-74" dirty="0">
                <a:solidFill>
                  <a:sysClr val="windowText" lastClr="000000"/>
                </a:solidFill>
                <a:latin typeface="Tahoma"/>
                <a:cs typeface="Tahoma"/>
              </a:rPr>
              <a:t> </a:t>
            </a:r>
            <a:r>
              <a:rPr sz="2325" kern="0" spc="-42" dirty="0">
                <a:solidFill>
                  <a:sysClr val="windowText" lastClr="000000"/>
                </a:solidFill>
                <a:latin typeface="Tahoma"/>
                <a:cs typeface="Tahoma"/>
              </a:rPr>
              <a:t>die</a:t>
            </a:r>
            <a:r>
              <a:rPr sz="2325" kern="0" spc="-85" dirty="0">
                <a:solidFill>
                  <a:sysClr val="windowText" lastClr="000000"/>
                </a:solidFill>
                <a:latin typeface="Tahoma"/>
                <a:cs typeface="Tahoma"/>
              </a:rPr>
              <a:t> </a:t>
            </a:r>
            <a:r>
              <a:rPr sz="2325" kern="0" spc="-74" dirty="0">
                <a:solidFill>
                  <a:sysClr val="windowText" lastClr="000000"/>
                </a:solidFill>
                <a:latin typeface="Tahoma"/>
                <a:cs typeface="Tahoma"/>
              </a:rPr>
              <a:t>and</a:t>
            </a:r>
            <a:r>
              <a:rPr sz="2325" kern="0" spc="-85" dirty="0">
                <a:solidFill>
                  <a:sysClr val="windowText" lastClr="000000"/>
                </a:solidFill>
                <a:latin typeface="Tahoma"/>
                <a:cs typeface="Tahoma"/>
              </a:rPr>
              <a:t> </a:t>
            </a:r>
            <a:r>
              <a:rPr sz="2325" kern="0" spc="-53" dirty="0">
                <a:solidFill>
                  <a:sysClr val="windowText" lastClr="000000"/>
                </a:solidFill>
                <a:latin typeface="Tahoma"/>
                <a:cs typeface="Tahoma"/>
              </a:rPr>
              <a:t>then</a:t>
            </a:r>
            <a:r>
              <a:rPr sz="2325" kern="0" spc="-85" dirty="0">
                <a:solidFill>
                  <a:sysClr val="windowText" lastClr="000000"/>
                </a:solidFill>
                <a:latin typeface="Tahoma"/>
                <a:cs typeface="Tahoma"/>
              </a:rPr>
              <a:t> compute</a:t>
            </a:r>
            <a:r>
              <a:rPr sz="2325" kern="0" spc="-74" dirty="0">
                <a:solidFill>
                  <a:sysClr val="windowText" lastClr="000000"/>
                </a:solidFill>
                <a:latin typeface="Tahoma"/>
                <a:cs typeface="Tahoma"/>
              </a:rPr>
              <a:t> </a:t>
            </a:r>
            <a:r>
              <a:rPr sz="2325" kern="0" spc="-21" dirty="0">
                <a:solidFill>
                  <a:sysClr val="windowText" lastClr="000000"/>
                </a:solidFill>
                <a:latin typeface="Tahoma"/>
                <a:cs typeface="Tahoma"/>
              </a:rPr>
              <a:t>the</a:t>
            </a:r>
            <a:r>
              <a:rPr sz="2325" kern="0" spc="-85" dirty="0">
                <a:solidFill>
                  <a:sysClr val="windowText" lastClr="000000"/>
                </a:solidFill>
                <a:latin typeface="Tahoma"/>
                <a:cs typeface="Tahoma"/>
              </a:rPr>
              <a:t> </a:t>
            </a:r>
            <a:r>
              <a:rPr sz="2325" kern="0" spc="-63" dirty="0">
                <a:solidFill>
                  <a:sysClr val="windowText" lastClr="000000"/>
                </a:solidFill>
                <a:latin typeface="Tahoma"/>
                <a:cs typeface="Tahoma"/>
              </a:rPr>
              <a:t>probability</a:t>
            </a:r>
            <a:r>
              <a:rPr sz="2325" kern="0" spc="-95" dirty="0">
                <a:solidFill>
                  <a:sysClr val="windowText" lastClr="000000"/>
                </a:solidFill>
                <a:latin typeface="Tahoma"/>
                <a:cs typeface="Tahoma"/>
              </a:rPr>
              <a:t> </a:t>
            </a:r>
            <a:r>
              <a:rPr sz="2325" kern="0" spc="-53" dirty="0">
                <a:solidFill>
                  <a:sysClr val="windowText" lastClr="000000"/>
                </a:solidFill>
                <a:latin typeface="Tahoma"/>
                <a:cs typeface="Tahoma"/>
              </a:rPr>
              <a:t>of 	</a:t>
            </a:r>
            <a:r>
              <a:rPr sz="2325" kern="0" spc="-106" dirty="0">
                <a:solidFill>
                  <a:sysClr val="windowText" lastClr="000000"/>
                </a:solidFill>
                <a:latin typeface="Tahoma"/>
                <a:cs typeface="Tahoma"/>
              </a:rPr>
              <a:t>observing</a:t>
            </a:r>
            <a:r>
              <a:rPr sz="2325" kern="0" spc="-42" dirty="0">
                <a:solidFill>
                  <a:sysClr val="windowText" lastClr="000000"/>
                </a:solidFill>
                <a:latin typeface="Tahoma"/>
                <a:cs typeface="Tahoma"/>
              </a:rPr>
              <a:t> </a:t>
            </a:r>
            <a:r>
              <a:rPr sz="2325" kern="0" dirty="0">
                <a:solidFill>
                  <a:sysClr val="windowText" lastClr="000000"/>
                </a:solidFill>
                <a:latin typeface="Tahoma"/>
                <a:cs typeface="Tahoma"/>
              </a:rPr>
              <a:t>a</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total</a:t>
            </a:r>
            <a:r>
              <a:rPr sz="2325" kern="0" spc="-32" dirty="0">
                <a:solidFill>
                  <a:sysClr val="windowText" lastClr="000000"/>
                </a:solidFill>
                <a:latin typeface="Tahoma"/>
                <a:cs typeface="Tahoma"/>
              </a:rPr>
              <a:t> </a:t>
            </a:r>
            <a:r>
              <a:rPr sz="2325" kern="0" spc="-127" dirty="0">
                <a:solidFill>
                  <a:sysClr val="windowText" lastClr="000000"/>
                </a:solidFill>
                <a:latin typeface="Tahoma"/>
                <a:cs typeface="Tahoma"/>
              </a:rPr>
              <a:t>score</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of</a:t>
            </a:r>
            <a:r>
              <a:rPr sz="2325" kern="0" spc="-21" dirty="0">
                <a:solidFill>
                  <a:sysClr val="windowText" lastClr="000000"/>
                </a:solidFill>
                <a:latin typeface="Tahoma"/>
                <a:cs typeface="Tahoma"/>
              </a:rPr>
              <a:t> </a:t>
            </a:r>
            <a:r>
              <a:rPr sz="2325" kern="0" dirty="0">
                <a:solidFill>
                  <a:sysClr val="windowText" lastClr="000000"/>
                </a:solidFill>
                <a:latin typeface="Tahoma"/>
                <a:cs typeface="Tahoma"/>
              </a:rPr>
              <a:t>6?</a:t>
            </a:r>
            <a:r>
              <a:rPr sz="2325" kern="0" spc="201" dirty="0">
                <a:solidFill>
                  <a:sysClr val="windowText" lastClr="000000"/>
                </a:solidFill>
                <a:latin typeface="Tahoma"/>
                <a:cs typeface="Tahoma"/>
              </a:rPr>
              <a:t> </a:t>
            </a:r>
            <a:r>
              <a:rPr sz="2325" kern="0" dirty="0">
                <a:solidFill>
                  <a:sysClr val="windowText" lastClr="000000"/>
                </a:solidFill>
                <a:latin typeface="Tahoma"/>
                <a:cs typeface="Tahoma"/>
              </a:rPr>
              <a:t>At</a:t>
            </a:r>
            <a:r>
              <a:rPr sz="2325" kern="0" spc="-32" dirty="0">
                <a:solidFill>
                  <a:sysClr val="windowText" lastClr="000000"/>
                </a:solidFill>
                <a:latin typeface="Tahoma"/>
                <a:cs typeface="Tahoma"/>
              </a:rPr>
              <a:t> </a:t>
            </a:r>
            <a:r>
              <a:rPr sz="2325" kern="0" spc="-63" dirty="0">
                <a:solidFill>
                  <a:sysClr val="windowText" lastClr="000000"/>
                </a:solidFill>
                <a:latin typeface="Tahoma"/>
                <a:cs typeface="Tahoma"/>
              </a:rPr>
              <a:t>least</a:t>
            </a:r>
            <a:r>
              <a:rPr sz="2325" kern="0" spc="-32" dirty="0">
                <a:solidFill>
                  <a:sysClr val="windowText" lastClr="000000"/>
                </a:solidFill>
                <a:latin typeface="Tahoma"/>
                <a:cs typeface="Tahoma"/>
              </a:rPr>
              <a:t> </a:t>
            </a:r>
            <a:r>
              <a:rPr sz="2325" kern="0" dirty="0">
                <a:solidFill>
                  <a:sysClr val="windowText" lastClr="000000"/>
                </a:solidFill>
                <a:latin typeface="Tahoma"/>
                <a:cs typeface="Tahoma"/>
              </a:rPr>
              <a:t>6?</a:t>
            </a:r>
            <a:r>
              <a:rPr sz="2325" kern="0" spc="201" dirty="0">
                <a:solidFill>
                  <a:sysClr val="windowText" lastClr="000000"/>
                </a:solidFill>
                <a:latin typeface="Tahoma"/>
                <a:cs typeface="Tahoma"/>
              </a:rPr>
              <a:t> </a:t>
            </a:r>
            <a:r>
              <a:rPr sz="2325" kern="0" dirty="0">
                <a:solidFill>
                  <a:sysClr val="windowText" lastClr="000000"/>
                </a:solidFill>
                <a:latin typeface="Tahoma"/>
                <a:cs typeface="Tahoma"/>
              </a:rPr>
              <a:t>At</a:t>
            </a:r>
            <a:r>
              <a:rPr sz="2325" kern="0" spc="-32" dirty="0">
                <a:solidFill>
                  <a:sysClr val="windowText" lastClr="000000"/>
                </a:solidFill>
                <a:latin typeface="Tahoma"/>
                <a:cs typeface="Tahoma"/>
              </a:rPr>
              <a:t> </a:t>
            </a:r>
            <a:r>
              <a:rPr sz="2325" kern="0" spc="-53" dirty="0">
                <a:solidFill>
                  <a:sysClr val="windowText" lastClr="000000"/>
                </a:solidFill>
                <a:latin typeface="Tahoma"/>
                <a:cs typeface="Tahoma"/>
              </a:rPr>
              <a:t>most</a:t>
            </a:r>
            <a:r>
              <a:rPr sz="2325" kern="0" spc="-32" dirty="0">
                <a:solidFill>
                  <a:sysClr val="windowText" lastClr="000000"/>
                </a:solidFill>
                <a:latin typeface="Tahoma"/>
                <a:cs typeface="Tahoma"/>
              </a:rPr>
              <a:t> </a:t>
            </a:r>
            <a:r>
              <a:rPr sz="2325" kern="0" spc="-53" dirty="0">
                <a:solidFill>
                  <a:sysClr val="windowText" lastClr="000000"/>
                </a:solidFill>
                <a:latin typeface="Tahoma"/>
                <a:cs typeface="Tahoma"/>
              </a:rPr>
              <a:t>12?</a:t>
            </a:r>
            <a:endParaRPr sz="2325" kern="0" dirty="0">
              <a:solidFill>
                <a:sysClr val="windowText" lastClr="000000"/>
              </a:solidFill>
              <a:latin typeface="Tahoma"/>
              <a:cs typeface="Tahoma"/>
            </a:endParaRPr>
          </a:p>
        </p:txBody>
      </p:sp>
    </p:spTree>
  </p:cSld>
  <p:clrMapOvr>
    <a:masterClrMapping/>
  </p:clrMapOvr>
  <p:transition>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5F5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9A7FC12CB50A4097C486CD8CD69117" ma:contentTypeVersion="16" ma:contentTypeDescription="Create a new document." ma:contentTypeScope="" ma:versionID="cd9b9feacd211fe460dd32c4910051d6">
  <xsd:schema xmlns:xsd="http://www.w3.org/2001/XMLSchema" xmlns:xs="http://www.w3.org/2001/XMLSchema" xmlns:p="http://schemas.microsoft.com/office/2006/metadata/properties" xmlns:ns3="8af2c334-a430-41de-afde-7e5b02016b08" xmlns:ns4="c4f41175-a8a9-44da-a6ab-b9a6b5c297b1" targetNamespace="http://schemas.microsoft.com/office/2006/metadata/properties" ma:root="true" ma:fieldsID="1b850bb020db68312f974460456afab0" ns3:_="" ns4:_="">
    <xsd:import namespace="8af2c334-a430-41de-afde-7e5b02016b08"/>
    <xsd:import namespace="c4f41175-a8a9-44da-a6ab-b9a6b5c297b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f2c334-a430-41de-afde-7e5b02016b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f41175-a8a9-44da-a6ab-b9a6b5c297b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af2c334-a430-41de-afde-7e5b02016b08" xsi:nil="true"/>
  </documentManagement>
</p:properties>
</file>

<file path=customXml/itemProps1.xml><?xml version="1.0" encoding="utf-8"?>
<ds:datastoreItem xmlns:ds="http://schemas.openxmlformats.org/officeDocument/2006/customXml" ds:itemID="{782102C8-EC6B-4BEC-AD50-8680FDBFAC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f2c334-a430-41de-afde-7e5b02016b08"/>
    <ds:schemaRef ds:uri="c4f41175-a8a9-44da-a6ab-b9a6b5c297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C92EF6-7AD5-4A06-83D4-7E86867C5C56}">
  <ds:schemaRefs>
    <ds:schemaRef ds:uri="http://schemas.microsoft.com/sharepoint/v3/contenttype/forms"/>
  </ds:schemaRefs>
</ds:datastoreItem>
</file>

<file path=customXml/itemProps3.xml><?xml version="1.0" encoding="utf-8"?>
<ds:datastoreItem xmlns:ds="http://schemas.openxmlformats.org/officeDocument/2006/customXml" ds:itemID="{29F67CB4-2450-4DB6-854E-9A61921537A7}">
  <ds:schemaRefs>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c4f41175-a8a9-44da-a6ab-b9a6b5c297b1"/>
    <ds:schemaRef ds:uri="8af2c334-a430-41de-afde-7e5b02016b08"/>
  </ds:schemaRefs>
</ds:datastoreItem>
</file>

<file path=docProps/app.xml><?xml version="1.0" encoding="utf-8"?>
<Properties xmlns="http://schemas.openxmlformats.org/officeDocument/2006/extended-properties" xmlns:vt="http://schemas.openxmlformats.org/officeDocument/2006/docPropsVTypes">
  <TotalTime>5188</TotalTime>
  <Words>5080</Words>
  <Application>Microsoft Office PowerPoint</Application>
  <PresentationFormat>Widescreen</PresentationFormat>
  <Paragraphs>484</Paragraphs>
  <Slides>58</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58</vt:i4>
      </vt:variant>
    </vt:vector>
  </HeadingPairs>
  <TitlesOfParts>
    <vt:vector size="71" baseType="lpstr">
      <vt:lpstr>Arial</vt:lpstr>
      <vt:lpstr>Bitstream Charter</vt:lpstr>
      <vt:lpstr>Calibri</vt:lpstr>
      <vt:lpstr>Calibri Light</vt:lpstr>
      <vt:lpstr>Cambria Math</vt:lpstr>
      <vt:lpstr>Gill Sans MT</vt:lpstr>
      <vt:lpstr>Lucida Sans Unicode</vt:lpstr>
      <vt:lpstr>StarSymbol</vt:lpstr>
      <vt:lpstr>Tahoma</vt:lpstr>
      <vt:lpstr>Trebuchet MS</vt:lpstr>
      <vt:lpstr>Office Theme</vt:lpstr>
      <vt:lpstr>2_Office Theme</vt:lpstr>
      <vt:lpstr>3_Office Theme</vt:lpstr>
      <vt:lpstr>Intro to Probability Week 4</vt:lpstr>
      <vt:lpstr>Hypothesis Testing in a Probabilistic Framework</vt:lpstr>
      <vt:lpstr>Intro to probability theory</vt:lpstr>
      <vt:lpstr>Intro to probability theory</vt:lpstr>
      <vt:lpstr>Probability</vt:lpstr>
      <vt:lpstr>The Sample Space</vt:lpstr>
      <vt:lpstr>Events &amp; Sample Spaces</vt:lpstr>
      <vt:lpstr>Probability: An assessment of risk</vt:lpstr>
      <vt:lpstr>Harder: The Sample Space</vt:lpstr>
      <vt:lpstr>Example</vt:lpstr>
      <vt:lpstr>Assigning Probabilities</vt:lpstr>
      <vt:lpstr>Formal Rules of Probability</vt:lpstr>
      <vt:lpstr>Venn Diagrams</vt:lpstr>
      <vt:lpstr>Illustration</vt:lpstr>
      <vt:lpstr>Union of Events</vt:lpstr>
      <vt:lpstr>The Addition Rule</vt:lpstr>
      <vt:lpstr>Example</vt:lpstr>
      <vt:lpstr>The Complement</vt:lpstr>
      <vt:lpstr>Summary</vt:lpstr>
      <vt:lpstr>Independence: Balls in Urns</vt:lpstr>
      <vt:lpstr>Balls in Urns</vt:lpstr>
      <vt:lpstr>The multiplication rule</vt:lpstr>
      <vt:lpstr>Here it is</vt:lpstr>
      <vt:lpstr>Independence</vt:lpstr>
      <vt:lpstr>Dependence and Independence</vt:lpstr>
      <vt:lpstr>Independence and the Multiplication Rule</vt:lpstr>
      <vt:lpstr>Review</vt:lpstr>
      <vt:lpstr>Example</vt:lpstr>
      <vt:lpstr>Example</vt:lpstr>
      <vt:lpstr>The Case of Sally Clark</vt:lpstr>
      <vt:lpstr>A gross miscarriage of justice….</vt:lpstr>
      <vt:lpstr>The Mistake</vt:lpstr>
      <vt:lpstr>The Response</vt:lpstr>
      <vt:lpstr>“A Spectacular Miscarriage of Justice”: The Sudden Infant Death Study at Trial</vt:lpstr>
      <vt:lpstr>People v. Collins (1968) – another miscarriage of justice</vt:lpstr>
      <vt:lpstr>The Evidence</vt:lpstr>
      <vt:lpstr>Challenges…</vt:lpstr>
      <vt:lpstr>PowerPoint Presentation</vt:lpstr>
      <vt:lpstr>Distributions</vt:lpstr>
      <vt:lpstr>Back to the Coin Toss</vt:lpstr>
      <vt:lpstr>Binomial Coefficients</vt:lpstr>
      <vt:lpstr>PowerPoint Presentation</vt:lpstr>
      <vt:lpstr>Example</vt:lpstr>
      <vt:lpstr>The Binomial Sampling Distribution</vt:lpstr>
      <vt:lpstr>PowerPoint Presentation</vt:lpstr>
      <vt:lpstr>The Binomial Formula</vt:lpstr>
      <vt:lpstr>Real Juror Data: The Fifth circuit is ~40% black </vt:lpstr>
      <vt:lpstr>How many black jurors would you expect in any trial?</vt:lpstr>
      <vt:lpstr>2 MS Code § 13-5-1 (2017)</vt:lpstr>
      <vt:lpstr>A jury of someone else’s peers</vt:lpstr>
      <vt:lpstr>PowerPoint Presentation</vt:lpstr>
      <vt:lpstr>Oddity in Picking Jurors Opens Door to Racial Bias</vt:lpstr>
      <vt:lpstr>Statistical Oddity &amp; Death</vt:lpstr>
      <vt:lpstr>PowerPoint Presentation</vt:lpstr>
      <vt:lpstr>Summary</vt:lpstr>
      <vt:lpstr>Examples</vt:lpstr>
      <vt:lpstr>The Fair Coin</vt:lpstr>
      <vt:lpstr>The Fair Coin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Logic of Statistical Inference</dc:title>
  <dc:creator>Gia Barboza</dc:creator>
  <cp:lastModifiedBy>Barboza-Salerno, Gia</cp:lastModifiedBy>
  <cp:revision>62</cp:revision>
  <dcterms:created xsi:type="dcterms:W3CDTF">2021-03-02T19:48:09Z</dcterms:created>
  <dcterms:modified xsi:type="dcterms:W3CDTF">2023-09-22T14:52:20Z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0x010100A89A7FC12CB50A4097C486CD8CD69117</vt:lpwstr>
  </property>
</Properties>
</file>